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261" r:id="rId2"/>
    <p:sldId id="266" r:id="rId3"/>
    <p:sldId id="256" r:id="rId4"/>
    <p:sldId id="262" r:id="rId5"/>
    <p:sldId id="257" r:id="rId6"/>
    <p:sldId id="258" r:id="rId7"/>
    <p:sldId id="287" r:id="rId8"/>
    <p:sldId id="288" r:id="rId9"/>
    <p:sldId id="289" r:id="rId10"/>
    <p:sldId id="290" r:id="rId11"/>
    <p:sldId id="291" r:id="rId12"/>
    <p:sldId id="292" r:id="rId13"/>
    <p:sldId id="293" r:id="rId14"/>
    <p:sldId id="294" r:id="rId15"/>
    <p:sldId id="295" r:id="rId16"/>
    <p:sldId id="296" r:id="rId17"/>
    <p:sldId id="297" r:id="rId18"/>
    <p:sldId id="298" r:id="rId19"/>
    <p:sldId id="299" r:id="rId20"/>
    <p:sldId id="300" r:id="rId21"/>
    <p:sldId id="301" r:id="rId22"/>
    <p:sldId id="302" r:id="rId23"/>
    <p:sldId id="303" r:id="rId24"/>
    <p:sldId id="304" r:id="rId25"/>
    <p:sldId id="305"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64" d="100"/>
          <a:sy n="64" d="100"/>
        </p:scale>
        <p:origin x="748"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ant Parker" userId="dfe3776f992a83fc" providerId="LiveId" clId="{A7387C21-5C12-47D9-87CA-A20ECF46602E}"/>
    <pc:docChg chg="addSld delSld modSld">
      <pc:chgData name="Brant Parker" userId="dfe3776f992a83fc" providerId="LiveId" clId="{A7387C21-5C12-47D9-87CA-A20ECF46602E}" dt="2021-09-23T02:58:20.920" v="304" actId="20577"/>
      <pc:docMkLst>
        <pc:docMk/>
      </pc:docMkLst>
      <pc:sldChg chg="modSp mod modNotesTx">
        <pc:chgData name="Brant Parker" userId="dfe3776f992a83fc" providerId="LiveId" clId="{A7387C21-5C12-47D9-87CA-A20ECF46602E}" dt="2021-09-23T02:58:20.920" v="304" actId="20577"/>
        <pc:sldMkLst>
          <pc:docMk/>
          <pc:sldMk cId="3140454807" sldId="261"/>
        </pc:sldMkLst>
        <pc:spChg chg="mod">
          <ac:chgData name="Brant Parker" userId="dfe3776f992a83fc" providerId="LiveId" clId="{A7387C21-5C12-47D9-87CA-A20ECF46602E}" dt="2021-09-07T21:21:22.969" v="16" actId="20577"/>
          <ac:spMkLst>
            <pc:docMk/>
            <pc:sldMk cId="3140454807" sldId="261"/>
            <ac:spMk id="5" creationId="{28D7E14E-AE36-4740-81E8-713EDA9CBAA7}"/>
          </ac:spMkLst>
        </pc:spChg>
      </pc:sldChg>
      <pc:sldChg chg="del">
        <pc:chgData name="Brant Parker" userId="dfe3776f992a83fc" providerId="LiveId" clId="{A7387C21-5C12-47D9-87CA-A20ECF46602E}" dt="2021-09-07T21:13:01.869" v="9" actId="47"/>
        <pc:sldMkLst>
          <pc:docMk/>
          <pc:sldMk cId="1617520719" sldId="263"/>
        </pc:sldMkLst>
      </pc:sldChg>
      <pc:sldChg chg="modNotesTx">
        <pc:chgData name="Brant Parker" userId="dfe3776f992a83fc" providerId="LiveId" clId="{A7387C21-5C12-47D9-87CA-A20ECF46602E}" dt="2021-09-14T19:13:18.616" v="300"/>
        <pc:sldMkLst>
          <pc:docMk/>
          <pc:sldMk cId="1080659600" sldId="266"/>
        </pc:sldMkLst>
      </pc:sldChg>
      <pc:sldChg chg="del">
        <pc:chgData name="Brant Parker" userId="dfe3776f992a83fc" providerId="LiveId" clId="{A7387C21-5C12-47D9-87CA-A20ECF46602E}" dt="2021-09-07T21:13:01.869" v="9" actId="47"/>
        <pc:sldMkLst>
          <pc:docMk/>
          <pc:sldMk cId="3871010470" sldId="267"/>
        </pc:sldMkLst>
      </pc:sldChg>
      <pc:sldChg chg="del">
        <pc:chgData name="Brant Parker" userId="dfe3776f992a83fc" providerId="LiveId" clId="{A7387C21-5C12-47D9-87CA-A20ECF46602E}" dt="2021-09-07T21:13:01.869" v="9" actId="47"/>
        <pc:sldMkLst>
          <pc:docMk/>
          <pc:sldMk cId="1079906584" sldId="268"/>
        </pc:sldMkLst>
      </pc:sldChg>
      <pc:sldChg chg="del">
        <pc:chgData name="Brant Parker" userId="dfe3776f992a83fc" providerId="LiveId" clId="{A7387C21-5C12-47D9-87CA-A20ECF46602E}" dt="2021-09-07T21:13:01.869" v="9" actId="47"/>
        <pc:sldMkLst>
          <pc:docMk/>
          <pc:sldMk cId="2050407022" sldId="269"/>
        </pc:sldMkLst>
      </pc:sldChg>
      <pc:sldChg chg="del">
        <pc:chgData name="Brant Parker" userId="dfe3776f992a83fc" providerId="LiveId" clId="{A7387C21-5C12-47D9-87CA-A20ECF46602E}" dt="2021-09-07T21:13:01.869" v="9" actId="47"/>
        <pc:sldMkLst>
          <pc:docMk/>
          <pc:sldMk cId="3860680757" sldId="270"/>
        </pc:sldMkLst>
      </pc:sldChg>
      <pc:sldChg chg="del">
        <pc:chgData name="Brant Parker" userId="dfe3776f992a83fc" providerId="LiveId" clId="{A7387C21-5C12-47D9-87CA-A20ECF46602E}" dt="2021-09-07T21:13:01.869" v="9" actId="47"/>
        <pc:sldMkLst>
          <pc:docMk/>
          <pc:sldMk cId="3965678562" sldId="271"/>
        </pc:sldMkLst>
      </pc:sldChg>
      <pc:sldChg chg="del">
        <pc:chgData name="Brant Parker" userId="dfe3776f992a83fc" providerId="LiveId" clId="{A7387C21-5C12-47D9-87CA-A20ECF46602E}" dt="2021-09-07T21:13:01.869" v="9" actId="47"/>
        <pc:sldMkLst>
          <pc:docMk/>
          <pc:sldMk cId="3583228125" sldId="272"/>
        </pc:sldMkLst>
      </pc:sldChg>
      <pc:sldChg chg="del">
        <pc:chgData name="Brant Parker" userId="dfe3776f992a83fc" providerId="LiveId" clId="{A7387C21-5C12-47D9-87CA-A20ECF46602E}" dt="2021-09-07T21:13:01.869" v="9" actId="47"/>
        <pc:sldMkLst>
          <pc:docMk/>
          <pc:sldMk cId="2959095074" sldId="273"/>
        </pc:sldMkLst>
      </pc:sldChg>
      <pc:sldChg chg="del">
        <pc:chgData name="Brant Parker" userId="dfe3776f992a83fc" providerId="LiveId" clId="{A7387C21-5C12-47D9-87CA-A20ECF46602E}" dt="2021-09-07T21:13:01.869" v="9" actId="47"/>
        <pc:sldMkLst>
          <pc:docMk/>
          <pc:sldMk cId="785267806" sldId="276"/>
        </pc:sldMkLst>
      </pc:sldChg>
      <pc:sldChg chg="del">
        <pc:chgData name="Brant Parker" userId="dfe3776f992a83fc" providerId="LiveId" clId="{A7387C21-5C12-47D9-87CA-A20ECF46602E}" dt="2021-09-07T21:13:01.869" v="9" actId="47"/>
        <pc:sldMkLst>
          <pc:docMk/>
          <pc:sldMk cId="28787" sldId="278"/>
        </pc:sldMkLst>
      </pc:sldChg>
      <pc:sldChg chg="del">
        <pc:chgData name="Brant Parker" userId="dfe3776f992a83fc" providerId="LiveId" clId="{A7387C21-5C12-47D9-87CA-A20ECF46602E}" dt="2021-09-07T21:13:01.869" v="9" actId="47"/>
        <pc:sldMkLst>
          <pc:docMk/>
          <pc:sldMk cId="3717571353" sldId="279"/>
        </pc:sldMkLst>
      </pc:sldChg>
      <pc:sldChg chg="del">
        <pc:chgData name="Brant Parker" userId="dfe3776f992a83fc" providerId="LiveId" clId="{A7387C21-5C12-47D9-87CA-A20ECF46602E}" dt="2021-09-07T21:13:01.869" v="9" actId="47"/>
        <pc:sldMkLst>
          <pc:docMk/>
          <pc:sldMk cId="3956363435" sldId="280"/>
        </pc:sldMkLst>
      </pc:sldChg>
      <pc:sldChg chg="del">
        <pc:chgData name="Brant Parker" userId="dfe3776f992a83fc" providerId="LiveId" clId="{A7387C21-5C12-47D9-87CA-A20ECF46602E}" dt="2021-09-07T21:13:01.869" v="9" actId="47"/>
        <pc:sldMkLst>
          <pc:docMk/>
          <pc:sldMk cId="1538513595" sldId="281"/>
        </pc:sldMkLst>
      </pc:sldChg>
      <pc:sldChg chg="del">
        <pc:chgData name="Brant Parker" userId="dfe3776f992a83fc" providerId="LiveId" clId="{A7387C21-5C12-47D9-87CA-A20ECF46602E}" dt="2021-09-07T21:13:01.869" v="9" actId="47"/>
        <pc:sldMkLst>
          <pc:docMk/>
          <pc:sldMk cId="702342656" sldId="282"/>
        </pc:sldMkLst>
      </pc:sldChg>
      <pc:sldChg chg="del">
        <pc:chgData name="Brant Parker" userId="dfe3776f992a83fc" providerId="LiveId" clId="{A7387C21-5C12-47D9-87CA-A20ECF46602E}" dt="2021-09-07T21:13:01.869" v="9" actId="47"/>
        <pc:sldMkLst>
          <pc:docMk/>
          <pc:sldMk cId="504644798" sldId="283"/>
        </pc:sldMkLst>
      </pc:sldChg>
      <pc:sldChg chg="del">
        <pc:chgData name="Brant Parker" userId="dfe3776f992a83fc" providerId="LiveId" clId="{A7387C21-5C12-47D9-87CA-A20ECF46602E}" dt="2021-09-07T21:13:01.869" v="9" actId="47"/>
        <pc:sldMkLst>
          <pc:docMk/>
          <pc:sldMk cId="854188508" sldId="284"/>
        </pc:sldMkLst>
      </pc:sldChg>
      <pc:sldChg chg="del">
        <pc:chgData name="Brant Parker" userId="dfe3776f992a83fc" providerId="LiveId" clId="{A7387C21-5C12-47D9-87CA-A20ECF46602E}" dt="2021-09-07T21:13:01.869" v="9" actId="47"/>
        <pc:sldMkLst>
          <pc:docMk/>
          <pc:sldMk cId="2009370850" sldId="285"/>
        </pc:sldMkLst>
      </pc:sldChg>
      <pc:sldChg chg="add del">
        <pc:chgData name="Brant Parker" userId="dfe3776f992a83fc" providerId="LiveId" clId="{A7387C21-5C12-47D9-87CA-A20ECF46602E}" dt="2021-09-07T21:10:24.873" v="1" actId="47"/>
        <pc:sldMkLst>
          <pc:docMk/>
          <pc:sldMk cId="2196788754" sldId="286"/>
        </pc:sldMkLst>
      </pc:sldChg>
      <pc:sldChg chg="modSp add mod">
        <pc:chgData name="Brant Parker" userId="dfe3776f992a83fc" providerId="LiveId" clId="{A7387C21-5C12-47D9-87CA-A20ECF46602E}" dt="2021-09-07T21:10:36.836" v="2" actId="167"/>
        <pc:sldMkLst>
          <pc:docMk/>
          <pc:sldMk cId="3811471017" sldId="287"/>
        </pc:sldMkLst>
        <pc:grpChg chg="ord">
          <ac:chgData name="Brant Parker" userId="dfe3776f992a83fc" providerId="LiveId" clId="{A7387C21-5C12-47D9-87CA-A20ECF46602E}" dt="2021-09-07T21:10:36.836" v="2" actId="167"/>
          <ac:grpSpMkLst>
            <pc:docMk/>
            <pc:sldMk cId="3811471017" sldId="287"/>
            <ac:grpSpMk id="17" creationId="{C00B1A2E-CCFC-4D78-977F-9935378D3C2B}"/>
          </ac:grpSpMkLst>
        </pc:grpChg>
      </pc:sldChg>
      <pc:sldChg chg="add">
        <pc:chgData name="Brant Parker" userId="dfe3776f992a83fc" providerId="LiveId" clId="{A7387C21-5C12-47D9-87CA-A20ECF46602E}" dt="2021-09-07T21:10:05.062" v="0"/>
        <pc:sldMkLst>
          <pc:docMk/>
          <pc:sldMk cId="2909240204" sldId="288"/>
        </pc:sldMkLst>
      </pc:sldChg>
      <pc:sldChg chg="add">
        <pc:chgData name="Brant Parker" userId="dfe3776f992a83fc" providerId="LiveId" clId="{A7387C21-5C12-47D9-87CA-A20ECF46602E}" dt="2021-09-07T21:10:05.062" v="0"/>
        <pc:sldMkLst>
          <pc:docMk/>
          <pc:sldMk cId="2343444227" sldId="289"/>
        </pc:sldMkLst>
      </pc:sldChg>
      <pc:sldChg chg="add">
        <pc:chgData name="Brant Parker" userId="dfe3776f992a83fc" providerId="LiveId" clId="{A7387C21-5C12-47D9-87CA-A20ECF46602E}" dt="2021-09-07T21:10:05.062" v="0"/>
        <pc:sldMkLst>
          <pc:docMk/>
          <pc:sldMk cId="3025726" sldId="290"/>
        </pc:sldMkLst>
      </pc:sldChg>
      <pc:sldChg chg="add">
        <pc:chgData name="Brant Parker" userId="dfe3776f992a83fc" providerId="LiveId" clId="{A7387C21-5C12-47D9-87CA-A20ECF46602E}" dt="2021-09-07T21:10:05.062" v="0"/>
        <pc:sldMkLst>
          <pc:docMk/>
          <pc:sldMk cId="4288888067" sldId="291"/>
        </pc:sldMkLst>
      </pc:sldChg>
      <pc:sldChg chg="add">
        <pc:chgData name="Brant Parker" userId="dfe3776f992a83fc" providerId="LiveId" clId="{A7387C21-5C12-47D9-87CA-A20ECF46602E}" dt="2021-09-07T21:10:05.062" v="0"/>
        <pc:sldMkLst>
          <pc:docMk/>
          <pc:sldMk cId="3031334713" sldId="292"/>
        </pc:sldMkLst>
      </pc:sldChg>
      <pc:sldChg chg="modSp add mod">
        <pc:chgData name="Brant Parker" userId="dfe3776f992a83fc" providerId="LiveId" clId="{A7387C21-5C12-47D9-87CA-A20ECF46602E}" dt="2021-09-07T21:12:21.172" v="8" actId="20577"/>
        <pc:sldMkLst>
          <pc:docMk/>
          <pc:sldMk cId="2506561672" sldId="293"/>
        </pc:sldMkLst>
        <pc:spChg chg="mod">
          <ac:chgData name="Brant Parker" userId="dfe3776f992a83fc" providerId="LiveId" clId="{A7387C21-5C12-47D9-87CA-A20ECF46602E}" dt="2021-09-07T21:12:21.172" v="8" actId="20577"/>
          <ac:spMkLst>
            <pc:docMk/>
            <pc:sldMk cId="2506561672" sldId="293"/>
            <ac:spMk id="3" creationId="{28EB5C42-4006-4371-9532-F751A091D62C}"/>
          </ac:spMkLst>
        </pc:spChg>
      </pc:sldChg>
      <pc:sldChg chg="add">
        <pc:chgData name="Brant Parker" userId="dfe3776f992a83fc" providerId="LiveId" clId="{A7387C21-5C12-47D9-87CA-A20ECF46602E}" dt="2021-09-07T21:10:05.062" v="0"/>
        <pc:sldMkLst>
          <pc:docMk/>
          <pc:sldMk cId="890239552" sldId="294"/>
        </pc:sldMkLst>
      </pc:sldChg>
      <pc:sldChg chg="add">
        <pc:chgData name="Brant Parker" userId="dfe3776f992a83fc" providerId="LiveId" clId="{A7387C21-5C12-47D9-87CA-A20ECF46602E}" dt="2021-09-07T21:10:05.062" v="0"/>
        <pc:sldMkLst>
          <pc:docMk/>
          <pc:sldMk cId="1864146128" sldId="295"/>
        </pc:sldMkLst>
      </pc:sldChg>
      <pc:sldChg chg="add">
        <pc:chgData name="Brant Parker" userId="dfe3776f992a83fc" providerId="LiveId" clId="{A7387C21-5C12-47D9-87CA-A20ECF46602E}" dt="2021-09-07T21:10:05.062" v="0"/>
        <pc:sldMkLst>
          <pc:docMk/>
          <pc:sldMk cId="908461712" sldId="296"/>
        </pc:sldMkLst>
      </pc:sldChg>
      <pc:sldChg chg="add">
        <pc:chgData name="Brant Parker" userId="dfe3776f992a83fc" providerId="LiveId" clId="{A7387C21-5C12-47D9-87CA-A20ECF46602E}" dt="2021-09-07T21:10:05.062" v="0"/>
        <pc:sldMkLst>
          <pc:docMk/>
          <pc:sldMk cId="775372131" sldId="297"/>
        </pc:sldMkLst>
      </pc:sldChg>
      <pc:sldChg chg="add">
        <pc:chgData name="Brant Parker" userId="dfe3776f992a83fc" providerId="LiveId" clId="{A7387C21-5C12-47D9-87CA-A20ECF46602E}" dt="2021-09-07T21:10:05.062" v="0"/>
        <pc:sldMkLst>
          <pc:docMk/>
          <pc:sldMk cId="1424166361" sldId="298"/>
        </pc:sldMkLst>
      </pc:sldChg>
      <pc:sldChg chg="add">
        <pc:chgData name="Brant Parker" userId="dfe3776f992a83fc" providerId="LiveId" clId="{A7387C21-5C12-47D9-87CA-A20ECF46602E}" dt="2021-09-07T21:10:05.062" v="0"/>
        <pc:sldMkLst>
          <pc:docMk/>
          <pc:sldMk cId="500079252" sldId="299"/>
        </pc:sldMkLst>
      </pc:sldChg>
      <pc:sldChg chg="add">
        <pc:chgData name="Brant Parker" userId="dfe3776f992a83fc" providerId="LiveId" clId="{A7387C21-5C12-47D9-87CA-A20ECF46602E}" dt="2021-09-07T21:10:05.062" v="0"/>
        <pc:sldMkLst>
          <pc:docMk/>
          <pc:sldMk cId="634533820" sldId="300"/>
        </pc:sldMkLst>
      </pc:sldChg>
      <pc:sldChg chg="add">
        <pc:chgData name="Brant Parker" userId="dfe3776f992a83fc" providerId="LiveId" clId="{A7387C21-5C12-47D9-87CA-A20ECF46602E}" dt="2021-09-07T21:10:05.062" v="0"/>
        <pc:sldMkLst>
          <pc:docMk/>
          <pc:sldMk cId="3920257062" sldId="301"/>
        </pc:sldMkLst>
      </pc:sldChg>
      <pc:sldChg chg="add">
        <pc:chgData name="Brant Parker" userId="dfe3776f992a83fc" providerId="LiveId" clId="{A7387C21-5C12-47D9-87CA-A20ECF46602E}" dt="2021-09-07T21:10:05.062" v="0"/>
        <pc:sldMkLst>
          <pc:docMk/>
          <pc:sldMk cId="285841413" sldId="302"/>
        </pc:sldMkLst>
      </pc:sldChg>
      <pc:sldChg chg="add">
        <pc:chgData name="Brant Parker" userId="dfe3776f992a83fc" providerId="LiveId" clId="{A7387C21-5C12-47D9-87CA-A20ECF46602E}" dt="2021-09-07T21:10:05.062" v="0"/>
        <pc:sldMkLst>
          <pc:docMk/>
          <pc:sldMk cId="1773170524" sldId="303"/>
        </pc:sldMkLst>
      </pc:sldChg>
      <pc:sldChg chg="add">
        <pc:chgData name="Brant Parker" userId="dfe3776f992a83fc" providerId="LiveId" clId="{A7387C21-5C12-47D9-87CA-A20ECF46602E}" dt="2021-09-07T21:10:05.062" v="0"/>
        <pc:sldMkLst>
          <pc:docMk/>
          <pc:sldMk cId="4001963317" sldId="304"/>
        </pc:sldMkLst>
      </pc:sldChg>
      <pc:sldChg chg="add">
        <pc:chgData name="Brant Parker" userId="dfe3776f992a83fc" providerId="LiveId" clId="{A7387C21-5C12-47D9-87CA-A20ECF46602E}" dt="2021-09-07T21:10:05.062" v="0"/>
        <pc:sldMkLst>
          <pc:docMk/>
          <pc:sldMk cId="1694396445" sldId="30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BE0148-DFA6-46CE-ACC4-D6CAC33ECAA4}" type="datetimeFigureOut">
              <a:rPr lang="en-CA" smtClean="0"/>
              <a:t>2021-09-22</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7D1AB0-305C-4E23-AEB7-EE356B5B76E5}" type="slidenum">
              <a:rPr lang="en-CA" smtClean="0"/>
              <a:t>‹#›</a:t>
            </a:fld>
            <a:endParaRPr lang="en-CA"/>
          </a:p>
        </p:txBody>
      </p:sp>
    </p:spTree>
    <p:extLst>
      <p:ext uri="{BB962C8B-B14F-4D97-AF65-F5344CB8AC3E}">
        <p14:creationId xmlns:p14="http://schemas.microsoft.com/office/powerpoint/2010/main" val="21932673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IMPORTANT: Please note that Virtual </a:t>
            </a:r>
            <a:r>
              <a:rPr lang="en-CA"/>
              <a:t>Conferences must </a:t>
            </a:r>
            <a:r>
              <a:rPr lang="en-CA" dirty="0"/>
              <a:t>be checked off by the System Admin as an option in the SCHOOL PROFILE in order for virtual conference functionality to be available in the Conference Manager.</a:t>
            </a:r>
          </a:p>
        </p:txBody>
      </p:sp>
      <p:sp>
        <p:nvSpPr>
          <p:cNvPr id="4" name="Slide Number Placeholder 3"/>
          <p:cNvSpPr>
            <a:spLocks noGrp="1"/>
          </p:cNvSpPr>
          <p:nvPr>
            <p:ph type="sldNum" sz="quarter" idx="5"/>
          </p:nvPr>
        </p:nvSpPr>
        <p:spPr/>
        <p:txBody>
          <a:bodyPr/>
          <a:lstStyle/>
          <a:p>
            <a:fld id="{467D1AB0-305C-4E23-AEB7-EE356B5B76E5}" type="slidenum">
              <a:rPr lang="en-CA" smtClean="0"/>
              <a:t>1</a:t>
            </a:fld>
            <a:endParaRPr lang="en-CA"/>
          </a:p>
        </p:txBody>
      </p:sp>
    </p:spTree>
    <p:extLst>
      <p:ext uri="{BB962C8B-B14F-4D97-AF65-F5344CB8AC3E}">
        <p14:creationId xmlns:p14="http://schemas.microsoft.com/office/powerpoint/2010/main" val="11846713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This is the booking form the parent completes and submits. Once submitted, the booking in show in the applicable teacher’s schedule. In this case, an appointment is being booked for Lawson Parker with Mrs. Rhianna Barb at 6:30 PM on April 29.</a:t>
            </a:r>
          </a:p>
        </p:txBody>
      </p:sp>
      <p:sp>
        <p:nvSpPr>
          <p:cNvPr id="4" name="Slide Number Placeholder 3"/>
          <p:cNvSpPr>
            <a:spLocks noGrp="1"/>
          </p:cNvSpPr>
          <p:nvPr>
            <p:ph type="sldNum" sz="quarter" idx="5"/>
          </p:nvPr>
        </p:nvSpPr>
        <p:spPr/>
        <p:txBody>
          <a:bodyPr/>
          <a:lstStyle/>
          <a:p>
            <a:fld id="{467D1AB0-305C-4E23-AEB7-EE356B5B76E5}" type="slidenum">
              <a:rPr lang="en-CA" smtClean="0"/>
              <a:t>10</a:t>
            </a:fld>
            <a:endParaRPr lang="en-CA"/>
          </a:p>
        </p:txBody>
      </p:sp>
    </p:spTree>
    <p:extLst>
      <p:ext uri="{BB962C8B-B14F-4D97-AF65-F5344CB8AC3E}">
        <p14:creationId xmlns:p14="http://schemas.microsoft.com/office/powerpoint/2010/main" val="8013099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Once the appointment is booked it shows up in the parent window. The parent can also click the MY CONFERENCES tab to get slightly more detailed information.</a:t>
            </a:r>
          </a:p>
        </p:txBody>
      </p:sp>
      <p:sp>
        <p:nvSpPr>
          <p:cNvPr id="4" name="Slide Number Placeholder 3"/>
          <p:cNvSpPr>
            <a:spLocks noGrp="1"/>
          </p:cNvSpPr>
          <p:nvPr>
            <p:ph type="sldNum" sz="quarter" idx="5"/>
          </p:nvPr>
        </p:nvSpPr>
        <p:spPr/>
        <p:txBody>
          <a:bodyPr/>
          <a:lstStyle/>
          <a:p>
            <a:fld id="{467D1AB0-305C-4E23-AEB7-EE356B5B76E5}" type="slidenum">
              <a:rPr lang="en-CA" smtClean="0"/>
              <a:t>11</a:t>
            </a:fld>
            <a:endParaRPr lang="en-CA"/>
          </a:p>
        </p:txBody>
      </p:sp>
    </p:spTree>
    <p:extLst>
      <p:ext uri="{BB962C8B-B14F-4D97-AF65-F5344CB8AC3E}">
        <p14:creationId xmlns:p14="http://schemas.microsoft.com/office/powerpoint/2010/main" val="29688599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Teachers have to go to the application URL to log in. It is important that all teachers confirm they can log in well before conferences begin. You might want to ask everyone to do this within a day of your meeting.</a:t>
            </a:r>
          </a:p>
        </p:txBody>
      </p:sp>
      <p:sp>
        <p:nvSpPr>
          <p:cNvPr id="4" name="Slide Number Placeholder 3"/>
          <p:cNvSpPr>
            <a:spLocks noGrp="1"/>
          </p:cNvSpPr>
          <p:nvPr>
            <p:ph type="sldNum" sz="quarter" idx="5"/>
          </p:nvPr>
        </p:nvSpPr>
        <p:spPr/>
        <p:txBody>
          <a:bodyPr/>
          <a:lstStyle/>
          <a:p>
            <a:fld id="{467D1AB0-305C-4E23-AEB7-EE356B5B76E5}" type="slidenum">
              <a:rPr lang="en-CA" smtClean="0"/>
              <a:t>13</a:t>
            </a:fld>
            <a:endParaRPr lang="en-CA"/>
          </a:p>
        </p:txBody>
      </p:sp>
    </p:spTree>
    <p:extLst>
      <p:ext uri="{BB962C8B-B14F-4D97-AF65-F5344CB8AC3E}">
        <p14:creationId xmlns:p14="http://schemas.microsoft.com/office/powerpoint/2010/main" val="14022087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467D1AB0-305C-4E23-AEB7-EE356B5B76E5}" type="slidenum">
              <a:rPr lang="en-CA" smtClean="0"/>
              <a:t>14</a:t>
            </a:fld>
            <a:endParaRPr lang="en-CA"/>
          </a:p>
        </p:txBody>
      </p:sp>
    </p:spTree>
    <p:extLst>
      <p:ext uri="{BB962C8B-B14F-4D97-AF65-F5344CB8AC3E}">
        <p14:creationId xmlns:p14="http://schemas.microsoft.com/office/powerpoint/2010/main" val="21229337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 profile should be double checked by all teachers before conference bookings begin to ensure the teaching assignment, conference location and other information is accurate.</a:t>
            </a:r>
          </a:p>
        </p:txBody>
      </p:sp>
      <p:sp>
        <p:nvSpPr>
          <p:cNvPr id="4" name="Slide Number Placeholder 3"/>
          <p:cNvSpPr>
            <a:spLocks noGrp="1"/>
          </p:cNvSpPr>
          <p:nvPr>
            <p:ph type="sldNum" sz="quarter" idx="5"/>
          </p:nvPr>
        </p:nvSpPr>
        <p:spPr/>
        <p:txBody>
          <a:bodyPr/>
          <a:lstStyle/>
          <a:p>
            <a:fld id="{467D1AB0-305C-4E23-AEB7-EE356B5B76E5}" type="slidenum">
              <a:rPr lang="en-CA" smtClean="0"/>
              <a:t>16</a:t>
            </a:fld>
            <a:endParaRPr lang="en-CA"/>
          </a:p>
        </p:txBody>
      </p:sp>
    </p:spTree>
    <p:extLst>
      <p:ext uri="{BB962C8B-B14F-4D97-AF65-F5344CB8AC3E}">
        <p14:creationId xmlns:p14="http://schemas.microsoft.com/office/powerpoint/2010/main" val="13527050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 can also include a note to parents who have or will be booking a teacher. This is useful if the teacher wants to provide a specific message that pertains only to a parent making a booking with the teacher. This message is sent as an updated conference confirmation form. The virtual conference URL is only accessed from the teacher profile if the school opts to do virtual conferences.</a:t>
            </a:r>
          </a:p>
        </p:txBody>
      </p:sp>
      <p:sp>
        <p:nvSpPr>
          <p:cNvPr id="4" name="Slide Number Placeholder 3"/>
          <p:cNvSpPr>
            <a:spLocks noGrp="1"/>
          </p:cNvSpPr>
          <p:nvPr>
            <p:ph type="sldNum" sz="quarter" idx="5"/>
          </p:nvPr>
        </p:nvSpPr>
        <p:spPr/>
        <p:txBody>
          <a:bodyPr/>
          <a:lstStyle/>
          <a:p>
            <a:fld id="{467D1AB0-305C-4E23-AEB7-EE356B5B76E5}" type="slidenum">
              <a:rPr lang="en-CA" smtClean="0"/>
              <a:t>17</a:t>
            </a:fld>
            <a:endParaRPr lang="en-CA"/>
          </a:p>
        </p:txBody>
      </p:sp>
    </p:spTree>
    <p:extLst>
      <p:ext uri="{BB962C8B-B14F-4D97-AF65-F5344CB8AC3E}">
        <p14:creationId xmlns:p14="http://schemas.microsoft.com/office/powerpoint/2010/main" val="16263997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Once logged in you can access the help center and a quick start guide. </a:t>
            </a:r>
          </a:p>
        </p:txBody>
      </p:sp>
      <p:sp>
        <p:nvSpPr>
          <p:cNvPr id="4" name="Slide Number Placeholder 3"/>
          <p:cNvSpPr>
            <a:spLocks noGrp="1"/>
          </p:cNvSpPr>
          <p:nvPr>
            <p:ph type="sldNum" sz="quarter" idx="5"/>
          </p:nvPr>
        </p:nvSpPr>
        <p:spPr/>
        <p:txBody>
          <a:bodyPr/>
          <a:lstStyle/>
          <a:p>
            <a:fld id="{467D1AB0-305C-4E23-AEB7-EE356B5B76E5}" type="slidenum">
              <a:rPr lang="en-CA" smtClean="0"/>
              <a:t>18</a:t>
            </a:fld>
            <a:endParaRPr lang="en-CA"/>
          </a:p>
        </p:txBody>
      </p:sp>
    </p:spTree>
    <p:extLst>
      <p:ext uri="{BB962C8B-B14F-4D97-AF65-F5344CB8AC3E}">
        <p14:creationId xmlns:p14="http://schemas.microsoft.com/office/powerpoint/2010/main" val="23890308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 teachers starts by selecting the desired schedule from the drop down list of all conference schedules.</a:t>
            </a:r>
          </a:p>
        </p:txBody>
      </p:sp>
      <p:sp>
        <p:nvSpPr>
          <p:cNvPr id="4" name="Slide Number Placeholder 3"/>
          <p:cNvSpPr>
            <a:spLocks noGrp="1"/>
          </p:cNvSpPr>
          <p:nvPr>
            <p:ph type="sldNum" sz="quarter" idx="5"/>
          </p:nvPr>
        </p:nvSpPr>
        <p:spPr/>
        <p:txBody>
          <a:bodyPr/>
          <a:lstStyle/>
          <a:p>
            <a:fld id="{467D1AB0-305C-4E23-AEB7-EE356B5B76E5}" type="slidenum">
              <a:rPr lang="en-CA" smtClean="0"/>
              <a:t>19</a:t>
            </a:fld>
            <a:endParaRPr lang="en-CA"/>
          </a:p>
        </p:txBody>
      </p:sp>
    </p:spTree>
    <p:extLst>
      <p:ext uri="{BB962C8B-B14F-4D97-AF65-F5344CB8AC3E}">
        <p14:creationId xmlns:p14="http://schemas.microsoft.com/office/powerpoint/2010/main" val="2265010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 hard copy can be printed if desired by the teacher. </a:t>
            </a:r>
          </a:p>
        </p:txBody>
      </p:sp>
      <p:sp>
        <p:nvSpPr>
          <p:cNvPr id="4" name="Slide Number Placeholder 3"/>
          <p:cNvSpPr>
            <a:spLocks noGrp="1"/>
          </p:cNvSpPr>
          <p:nvPr>
            <p:ph type="sldNum" sz="quarter" idx="5"/>
          </p:nvPr>
        </p:nvSpPr>
        <p:spPr/>
        <p:txBody>
          <a:bodyPr/>
          <a:lstStyle/>
          <a:p>
            <a:fld id="{467D1AB0-305C-4E23-AEB7-EE356B5B76E5}" type="slidenum">
              <a:rPr lang="en-CA" smtClean="0"/>
              <a:t>20</a:t>
            </a:fld>
            <a:endParaRPr lang="en-CA"/>
          </a:p>
        </p:txBody>
      </p:sp>
    </p:spTree>
    <p:extLst>
      <p:ext uri="{BB962C8B-B14F-4D97-AF65-F5344CB8AC3E}">
        <p14:creationId xmlns:p14="http://schemas.microsoft.com/office/powerpoint/2010/main" val="35308227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If there is a comment or question the teacher entered, then the comment icon.</a:t>
            </a:r>
          </a:p>
        </p:txBody>
      </p:sp>
      <p:sp>
        <p:nvSpPr>
          <p:cNvPr id="4" name="Slide Number Placeholder 3"/>
          <p:cNvSpPr>
            <a:spLocks noGrp="1"/>
          </p:cNvSpPr>
          <p:nvPr>
            <p:ph type="sldNum" sz="quarter" idx="5"/>
          </p:nvPr>
        </p:nvSpPr>
        <p:spPr/>
        <p:txBody>
          <a:bodyPr/>
          <a:lstStyle/>
          <a:p>
            <a:fld id="{467D1AB0-305C-4E23-AEB7-EE356B5B76E5}" type="slidenum">
              <a:rPr lang="en-CA" smtClean="0"/>
              <a:t>21</a:t>
            </a:fld>
            <a:endParaRPr lang="en-CA"/>
          </a:p>
        </p:txBody>
      </p:sp>
    </p:spTree>
    <p:extLst>
      <p:ext uri="{BB962C8B-B14F-4D97-AF65-F5344CB8AC3E}">
        <p14:creationId xmlns:p14="http://schemas.microsoft.com/office/powerpoint/2010/main" val="23831037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IMPORTANT: Please note that Virtual Conferences my be checked off by the System Admin as an option in the SCHOOL PROFILE in order for virtual conference functionality to be available in the Conference Manager.</a:t>
            </a:r>
          </a:p>
        </p:txBody>
      </p:sp>
      <p:sp>
        <p:nvSpPr>
          <p:cNvPr id="4" name="Slide Number Placeholder 3"/>
          <p:cNvSpPr>
            <a:spLocks noGrp="1"/>
          </p:cNvSpPr>
          <p:nvPr>
            <p:ph type="sldNum" sz="quarter" idx="5"/>
          </p:nvPr>
        </p:nvSpPr>
        <p:spPr/>
        <p:txBody>
          <a:bodyPr/>
          <a:lstStyle/>
          <a:p>
            <a:fld id="{467D1AB0-305C-4E23-AEB7-EE356B5B76E5}" type="slidenum">
              <a:rPr lang="en-CA" smtClean="0"/>
              <a:t>2</a:t>
            </a:fld>
            <a:endParaRPr lang="en-CA"/>
          </a:p>
        </p:txBody>
      </p:sp>
    </p:spTree>
    <p:extLst>
      <p:ext uri="{BB962C8B-B14F-4D97-AF65-F5344CB8AC3E}">
        <p14:creationId xmlns:p14="http://schemas.microsoft.com/office/powerpoint/2010/main" val="36871155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In most cases the teachers will not need to use these buttons, but it is important to point them out. </a:t>
            </a:r>
          </a:p>
        </p:txBody>
      </p:sp>
      <p:sp>
        <p:nvSpPr>
          <p:cNvPr id="4" name="Slide Number Placeholder 3"/>
          <p:cNvSpPr>
            <a:spLocks noGrp="1"/>
          </p:cNvSpPr>
          <p:nvPr>
            <p:ph type="sldNum" sz="quarter" idx="5"/>
          </p:nvPr>
        </p:nvSpPr>
        <p:spPr/>
        <p:txBody>
          <a:bodyPr/>
          <a:lstStyle/>
          <a:p>
            <a:fld id="{467D1AB0-305C-4E23-AEB7-EE356B5B76E5}" type="slidenum">
              <a:rPr lang="en-CA" smtClean="0"/>
              <a:t>23</a:t>
            </a:fld>
            <a:endParaRPr lang="en-CA"/>
          </a:p>
        </p:txBody>
      </p:sp>
    </p:spTree>
    <p:extLst>
      <p:ext uri="{BB962C8B-B14F-4D97-AF65-F5344CB8AC3E}">
        <p14:creationId xmlns:p14="http://schemas.microsoft.com/office/powerpoint/2010/main" val="12120845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467D1AB0-305C-4E23-AEB7-EE356B5B76E5}" type="slidenum">
              <a:rPr lang="en-CA" smtClean="0"/>
              <a:t>25</a:t>
            </a:fld>
            <a:endParaRPr lang="en-CA"/>
          </a:p>
        </p:txBody>
      </p:sp>
    </p:spTree>
    <p:extLst>
      <p:ext uri="{BB962C8B-B14F-4D97-AF65-F5344CB8AC3E}">
        <p14:creationId xmlns:p14="http://schemas.microsoft.com/office/powerpoint/2010/main" val="42424491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 Conference Manager is most likely configured to send an email to parents informing them when they can book conferences.</a:t>
            </a:r>
          </a:p>
        </p:txBody>
      </p:sp>
      <p:sp>
        <p:nvSpPr>
          <p:cNvPr id="4" name="Slide Number Placeholder 3"/>
          <p:cNvSpPr>
            <a:spLocks noGrp="1"/>
          </p:cNvSpPr>
          <p:nvPr>
            <p:ph type="sldNum" sz="quarter" idx="5"/>
          </p:nvPr>
        </p:nvSpPr>
        <p:spPr/>
        <p:txBody>
          <a:bodyPr/>
          <a:lstStyle/>
          <a:p>
            <a:fld id="{467D1AB0-305C-4E23-AEB7-EE356B5B76E5}" type="slidenum">
              <a:rPr lang="en-CA" smtClean="0"/>
              <a:t>3</a:t>
            </a:fld>
            <a:endParaRPr lang="en-CA"/>
          </a:p>
        </p:txBody>
      </p:sp>
    </p:spTree>
    <p:extLst>
      <p:ext uri="{BB962C8B-B14F-4D97-AF65-F5344CB8AC3E}">
        <p14:creationId xmlns:p14="http://schemas.microsoft.com/office/powerpoint/2010/main" val="39989516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Link in the email takes the parent to PowerSchool to log in</a:t>
            </a:r>
          </a:p>
        </p:txBody>
      </p:sp>
      <p:sp>
        <p:nvSpPr>
          <p:cNvPr id="4" name="Slide Number Placeholder 3"/>
          <p:cNvSpPr>
            <a:spLocks noGrp="1"/>
          </p:cNvSpPr>
          <p:nvPr>
            <p:ph type="sldNum" sz="quarter" idx="5"/>
          </p:nvPr>
        </p:nvSpPr>
        <p:spPr/>
        <p:txBody>
          <a:bodyPr/>
          <a:lstStyle/>
          <a:p>
            <a:fld id="{467D1AB0-305C-4E23-AEB7-EE356B5B76E5}" type="slidenum">
              <a:rPr lang="en-CA" smtClean="0"/>
              <a:t>4</a:t>
            </a:fld>
            <a:endParaRPr lang="en-CA"/>
          </a:p>
        </p:txBody>
      </p:sp>
    </p:spTree>
    <p:extLst>
      <p:ext uri="{BB962C8B-B14F-4D97-AF65-F5344CB8AC3E}">
        <p14:creationId xmlns:p14="http://schemas.microsoft.com/office/powerpoint/2010/main" val="20683916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This screenshot shows how parents use the application launcher in PowerSchool to access the Conference Manager.</a:t>
            </a:r>
          </a:p>
        </p:txBody>
      </p:sp>
      <p:sp>
        <p:nvSpPr>
          <p:cNvPr id="4" name="Slide Number Placeholder 3"/>
          <p:cNvSpPr>
            <a:spLocks noGrp="1"/>
          </p:cNvSpPr>
          <p:nvPr>
            <p:ph type="sldNum" sz="quarter" idx="5"/>
          </p:nvPr>
        </p:nvSpPr>
        <p:spPr/>
        <p:txBody>
          <a:bodyPr/>
          <a:lstStyle/>
          <a:p>
            <a:fld id="{467D1AB0-305C-4E23-AEB7-EE356B5B76E5}" type="slidenum">
              <a:rPr lang="en-CA" smtClean="0"/>
              <a:t>5</a:t>
            </a:fld>
            <a:endParaRPr lang="en-CA"/>
          </a:p>
        </p:txBody>
      </p:sp>
    </p:spTree>
    <p:extLst>
      <p:ext uri="{BB962C8B-B14F-4D97-AF65-F5344CB8AC3E}">
        <p14:creationId xmlns:p14="http://schemas.microsoft.com/office/powerpoint/2010/main" val="5403830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And select the Conference Manager from the menu.</a:t>
            </a:r>
          </a:p>
        </p:txBody>
      </p:sp>
      <p:sp>
        <p:nvSpPr>
          <p:cNvPr id="4" name="Slide Number Placeholder 3"/>
          <p:cNvSpPr>
            <a:spLocks noGrp="1"/>
          </p:cNvSpPr>
          <p:nvPr>
            <p:ph type="sldNum" sz="quarter" idx="5"/>
          </p:nvPr>
        </p:nvSpPr>
        <p:spPr/>
        <p:txBody>
          <a:bodyPr/>
          <a:lstStyle/>
          <a:p>
            <a:fld id="{467D1AB0-305C-4E23-AEB7-EE356B5B76E5}" type="slidenum">
              <a:rPr lang="en-CA" smtClean="0"/>
              <a:t>6</a:t>
            </a:fld>
            <a:endParaRPr lang="en-CA"/>
          </a:p>
        </p:txBody>
      </p:sp>
    </p:spTree>
    <p:extLst>
      <p:ext uri="{BB962C8B-B14F-4D97-AF65-F5344CB8AC3E}">
        <p14:creationId xmlns:p14="http://schemas.microsoft.com/office/powerpoint/2010/main" val="33207523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 parent is then in the Conference Manager and can book their appointment(s) by selecting the date they wish to schedule an appointment for. If there are multiple schools in your district using the Conference Manager and the parent has a child in more than one school, after selecting the Conference Manager the parent would see the list of schools their children attend and select the applicable school. A screen shot of the school selection is not included here.</a:t>
            </a:r>
          </a:p>
        </p:txBody>
      </p:sp>
      <p:sp>
        <p:nvSpPr>
          <p:cNvPr id="4" name="Slide Number Placeholder 3"/>
          <p:cNvSpPr>
            <a:spLocks noGrp="1"/>
          </p:cNvSpPr>
          <p:nvPr>
            <p:ph type="sldNum" sz="quarter" idx="5"/>
          </p:nvPr>
        </p:nvSpPr>
        <p:spPr/>
        <p:txBody>
          <a:bodyPr/>
          <a:lstStyle/>
          <a:p>
            <a:fld id="{467D1AB0-305C-4E23-AEB7-EE356B5B76E5}" type="slidenum">
              <a:rPr lang="en-CA" smtClean="0"/>
              <a:t>7</a:t>
            </a:fld>
            <a:endParaRPr lang="en-CA"/>
          </a:p>
        </p:txBody>
      </p:sp>
    </p:spTree>
    <p:extLst>
      <p:ext uri="{BB962C8B-B14F-4D97-AF65-F5344CB8AC3E}">
        <p14:creationId xmlns:p14="http://schemas.microsoft.com/office/powerpoint/2010/main" val="33747101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Parents use checks to select the teacher(s) they want to book an appointment with.</a:t>
            </a:r>
          </a:p>
        </p:txBody>
      </p:sp>
      <p:sp>
        <p:nvSpPr>
          <p:cNvPr id="4" name="Slide Number Placeholder 3"/>
          <p:cNvSpPr>
            <a:spLocks noGrp="1"/>
          </p:cNvSpPr>
          <p:nvPr>
            <p:ph type="sldNum" sz="quarter" idx="5"/>
          </p:nvPr>
        </p:nvSpPr>
        <p:spPr/>
        <p:txBody>
          <a:bodyPr/>
          <a:lstStyle/>
          <a:p>
            <a:fld id="{467D1AB0-305C-4E23-AEB7-EE356B5B76E5}" type="slidenum">
              <a:rPr lang="en-CA" smtClean="0"/>
              <a:t>8</a:t>
            </a:fld>
            <a:endParaRPr lang="en-CA"/>
          </a:p>
        </p:txBody>
      </p:sp>
    </p:spTree>
    <p:extLst>
      <p:ext uri="{BB962C8B-B14F-4D97-AF65-F5344CB8AC3E}">
        <p14:creationId xmlns:p14="http://schemas.microsoft.com/office/powerpoint/2010/main" val="31072332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 schedules of the teachers are shown. Blocks of time that are booked by other parents or reserved are greyed out. Available blocks can be clicked on and the parent can complete a booking.</a:t>
            </a:r>
          </a:p>
        </p:txBody>
      </p:sp>
      <p:sp>
        <p:nvSpPr>
          <p:cNvPr id="4" name="Slide Number Placeholder 3"/>
          <p:cNvSpPr>
            <a:spLocks noGrp="1"/>
          </p:cNvSpPr>
          <p:nvPr>
            <p:ph type="sldNum" sz="quarter" idx="5"/>
          </p:nvPr>
        </p:nvSpPr>
        <p:spPr/>
        <p:txBody>
          <a:bodyPr/>
          <a:lstStyle/>
          <a:p>
            <a:fld id="{467D1AB0-305C-4E23-AEB7-EE356B5B76E5}" type="slidenum">
              <a:rPr lang="en-CA" smtClean="0"/>
              <a:t>9</a:t>
            </a:fld>
            <a:endParaRPr lang="en-CA"/>
          </a:p>
        </p:txBody>
      </p:sp>
    </p:spTree>
    <p:extLst>
      <p:ext uri="{BB962C8B-B14F-4D97-AF65-F5344CB8AC3E}">
        <p14:creationId xmlns:p14="http://schemas.microsoft.com/office/powerpoint/2010/main" val="532125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C210DA3-2163-4F38-AA13-892CFF1AAE51}" type="datetimeFigureOut">
              <a:rPr lang="en-CA" smtClean="0"/>
              <a:t>2021-09-22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F48FDAA-CB14-4C14-BB3D-9CA86C61631A}" type="slidenum">
              <a:rPr lang="en-CA" smtClean="0"/>
              <a:t>‹#›</a:t>
            </a:fld>
            <a:endParaRPr lang="en-CA"/>
          </a:p>
        </p:txBody>
      </p:sp>
    </p:spTree>
    <p:extLst>
      <p:ext uri="{BB962C8B-B14F-4D97-AF65-F5344CB8AC3E}">
        <p14:creationId xmlns:p14="http://schemas.microsoft.com/office/powerpoint/2010/main" val="1840269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C210DA3-2163-4F38-AA13-892CFF1AAE51}" type="datetimeFigureOut">
              <a:rPr lang="en-CA" smtClean="0"/>
              <a:t>2021-09-22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F48FDAA-CB14-4C14-BB3D-9CA86C61631A}" type="slidenum">
              <a:rPr lang="en-CA" smtClean="0"/>
              <a:t>‹#›</a:t>
            </a:fld>
            <a:endParaRPr lang="en-CA"/>
          </a:p>
        </p:txBody>
      </p:sp>
    </p:spTree>
    <p:extLst>
      <p:ext uri="{BB962C8B-B14F-4D97-AF65-F5344CB8AC3E}">
        <p14:creationId xmlns:p14="http://schemas.microsoft.com/office/powerpoint/2010/main" val="30307702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C210DA3-2163-4F38-AA13-892CFF1AAE51}" type="datetimeFigureOut">
              <a:rPr lang="en-CA" smtClean="0"/>
              <a:t>2021-09-22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F48FDAA-CB14-4C14-BB3D-9CA86C61631A}" type="slidenum">
              <a:rPr lang="en-CA" smtClean="0"/>
              <a:t>‹#›</a:t>
            </a:fld>
            <a:endParaRPr lang="en-CA"/>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0619079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C210DA3-2163-4F38-AA13-892CFF1AAE51}" type="datetimeFigureOut">
              <a:rPr lang="en-CA" smtClean="0"/>
              <a:t>2021-09-22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F48FDAA-CB14-4C14-BB3D-9CA86C61631A}" type="slidenum">
              <a:rPr lang="en-CA" smtClean="0"/>
              <a:t>‹#›</a:t>
            </a:fld>
            <a:endParaRPr lang="en-CA"/>
          </a:p>
        </p:txBody>
      </p:sp>
    </p:spTree>
    <p:extLst>
      <p:ext uri="{BB962C8B-B14F-4D97-AF65-F5344CB8AC3E}">
        <p14:creationId xmlns:p14="http://schemas.microsoft.com/office/powerpoint/2010/main" val="16483060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C210DA3-2163-4F38-AA13-892CFF1AAE51}" type="datetimeFigureOut">
              <a:rPr lang="en-CA" smtClean="0"/>
              <a:t>2021-09-22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F48FDAA-CB14-4C14-BB3D-9CA86C61631A}" type="slidenum">
              <a:rPr lang="en-CA" smtClean="0"/>
              <a:t>‹#›</a:t>
            </a:fld>
            <a:endParaRPr lang="en-CA"/>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9740618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C210DA3-2163-4F38-AA13-892CFF1AAE51}" type="datetimeFigureOut">
              <a:rPr lang="en-CA" smtClean="0"/>
              <a:t>2021-09-22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F48FDAA-CB14-4C14-BB3D-9CA86C61631A}" type="slidenum">
              <a:rPr lang="en-CA" smtClean="0"/>
              <a:t>‹#›</a:t>
            </a:fld>
            <a:endParaRPr lang="en-CA"/>
          </a:p>
        </p:txBody>
      </p:sp>
    </p:spTree>
    <p:extLst>
      <p:ext uri="{BB962C8B-B14F-4D97-AF65-F5344CB8AC3E}">
        <p14:creationId xmlns:p14="http://schemas.microsoft.com/office/powerpoint/2010/main" val="37100712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C210DA3-2163-4F38-AA13-892CFF1AAE51}" type="datetimeFigureOut">
              <a:rPr lang="en-CA" smtClean="0"/>
              <a:t>2021-09-22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F48FDAA-CB14-4C14-BB3D-9CA86C61631A}" type="slidenum">
              <a:rPr lang="en-CA" smtClean="0"/>
              <a:t>‹#›</a:t>
            </a:fld>
            <a:endParaRPr lang="en-CA"/>
          </a:p>
        </p:txBody>
      </p:sp>
    </p:spTree>
    <p:extLst>
      <p:ext uri="{BB962C8B-B14F-4D97-AF65-F5344CB8AC3E}">
        <p14:creationId xmlns:p14="http://schemas.microsoft.com/office/powerpoint/2010/main" val="21660815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C210DA3-2163-4F38-AA13-892CFF1AAE51}" type="datetimeFigureOut">
              <a:rPr lang="en-CA" smtClean="0"/>
              <a:t>2021-09-22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F48FDAA-CB14-4C14-BB3D-9CA86C61631A}" type="slidenum">
              <a:rPr lang="en-CA" smtClean="0"/>
              <a:t>‹#›</a:t>
            </a:fld>
            <a:endParaRPr lang="en-CA"/>
          </a:p>
        </p:txBody>
      </p:sp>
    </p:spTree>
    <p:extLst>
      <p:ext uri="{BB962C8B-B14F-4D97-AF65-F5344CB8AC3E}">
        <p14:creationId xmlns:p14="http://schemas.microsoft.com/office/powerpoint/2010/main" val="30794623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C210DA3-2163-4F38-AA13-892CFF1AAE51}" type="datetimeFigureOut">
              <a:rPr lang="en-CA" smtClean="0"/>
              <a:t>2021-09-22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F48FDAA-CB14-4C14-BB3D-9CA86C61631A}" type="slidenum">
              <a:rPr lang="en-CA" smtClean="0"/>
              <a:t>‹#›</a:t>
            </a:fld>
            <a:endParaRPr lang="en-CA"/>
          </a:p>
        </p:txBody>
      </p:sp>
    </p:spTree>
    <p:extLst>
      <p:ext uri="{BB962C8B-B14F-4D97-AF65-F5344CB8AC3E}">
        <p14:creationId xmlns:p14="http://schemas.microsoft.com/office/powerpoint/2010/main" val="3213289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C210DA3-2163-4F38-AA13-892CFF1AAE51}" type="datetimeFigureOut">
              <a:rPr lang="en-CA" smtClean="0"/>
              <a:t>2021-09-22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F48FDAA-CB14-4C14-BB3D-9CA86C61631A}" type="slidenum">
              <a:rPr lang="en-CA" smtClean="0"/>
              <a:t>‹#›</a:t>
            </a:fld>
            <a:endParaRPr lang="en-CA"/>
          </a:p>
        </p:txBody>
      </p:sp>
    </p:spTree>
    <p:extLst>
      <p:ext uri="{BB962C8B-B14F-4D97-AF65-F5344CB8AC3E}">
        <p14:creationId xmlns:p14="http://schemas.microsoft.com/office/powerpoint/2010/main" val="16509991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C210DA3-2163-4F38-AA13-892CFF1AAE51}" type="datetimeFigureOut">
              <a:rPr lang="en-CA" smtClean="0"/>
              <a:t>2021-09-22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F48FDAA-CB14-4C14-BB3D-9CA86C61631A}" type="slidenum">
              <a:rPr lang="en-CA" smtClean="0"/>
              <a:t>‹#›</a:t>
            </a:fld>
            <a:endParaRPr lang="en-CA"/>
          </a:p>
        </p:txBody>
      </p:sp>
    </p:spTree>
    <p:extLst>
      <p:ext uri="{BB962C8B-B14F-4D97-AF65-F5344CB8AC3E}">
        <p14:creationId xmlns:p14="http://schemas.microsoft.com/office/powerpoint/2010/main" val="3101173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C210DA3-2163-4F38-AA13-892CFF1AAE51}" type="datetimeFigureOut">
              <a:rPr lang="en-CA" smtClean="0"/>
              <a:t>2021-09-22</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BF48FDAA-CB14-4C14-BB3D-9CA86C61631A}" type="slidenum">
              <a:rPr lang="en-CA" smtClean="0"/>
              <a:t>‹#›</a:t>
            </a:fld>
            <a:endParaRPr lang="en-CA"/>
          </a:p>
        </p:txBody>
      </p:sp>
    </p:spTree>
    <p:extLst>
      <p:ext uri="{BB962C8B-B14F-4D97-AF65-F5344CB8AC3E}">
        <p14:creationId xmlns:p14="http://schemas.microsoft.com/office/powerpoint/2010/main" val="36589163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C210DA3-2163-4F38-AA13-892CFF1AAE51}" type="datetimeFigureOut">
              <a:rPr lang="en-CA" smtClean="0"/>
              <a:t>2021-09-22</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BF48FDAA-CB14-4C14-BB3D-9CA86C61631A}" type="slidenum">
              <a:rPr lang="en-CA" smtClean="0"/>
              <a:t>‹#›</a:t>
            </a:fld>
            <a:endParaRPr lang="en-CA"/>
          </a:p>
        </p:txBody>
      </p:sp>
    </p:spTree>
    <p:extLst>
      <p:ext uri="{BB962C8B-B14F-4D97-AF65-F5344CB8AC3E}">
        <p14:creationId xmlns:p14="http://schemas.microsoft.com/office/powerpoint/2010/main" val="35411003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210DA3-2163-4F38-AA13-892CFF1AAE51}" type="datetimeFigureOut">
              <a:rPr lang="en-CA" smtClean="0"/>
              <a:t>2021-09-22</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BF48FDAA-CB14-4C14-BB3D-9CA86C61631A}" type="slidenum">
              <a:rPr lang="en-CA" smtClean="0"/>
              <a:t>‹#›</a:t>
            </a:fld>
            <a:endParaRPr lang="en-CA"/>
          </a:p>
        </p:txBody>
      </p:sp>
    </p:spTree>
    <p:extLst>
      <p:ext uri="{BB962C8B-B14F-4D97-AF65-F5344CB8AC3E}">
        <p14:creationId xmlns:p14="http://schemas.microsoft.com/office/powerpoint/2010/main" val="34167293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C210DA3-2163-4F38-AA13-892CFF1AAE51}" type="datetimeFigureOut">
              <a:rPr lang="en-CA" smtClean="0"/>
              <a:t>2021-09-22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F48FDAA-CB14-4C14-BB3D-9CA86C61631A}" type="slidenum">
              <a:rPr lang="en-CA" smtClean="0"/>
              <a:t>‹#›</a:t>
            </a:fld>
            <a:endParaRPr lang="en-CA"/>
          </a:p>
        </p:txBody>
      </p:sp>
    </p:spTree>
    <p:extLst>
      <p:ext uri="{BB962C8B-B14F-4D97-AF65-F5344CB8AC3E}">
        <p14:creationId xmlns:p14="http://schemas.microsoft.com/office/powerpoint/2010/main" val="8228189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C210DA3-2163-4F38-AA13-892CFF1AAE51}" type="datetimeFigureOut">
              <a:rPr lang="en-CA" smtClean="0"/>
              <a:t>2021-09-22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F48FDAA-CB14-4C14-BB3D-9CA86C61631A}" type="slidenum">
              <a:rPr lang="en-CA" smtClean="0"/>
              <a:t>‹#›</a:t>
            </a:fld>
            <a:endParaRPr lang="en-CA"/>
          </a:p>
        </p:txBody>
      </p:sp>
    </p:spTree>
    <p:extLst>
      <p:ext uri="{BB962C8B-B14F-4D97-AF65-F5344CB8AC3E}">
        <p14:creationId xmlns:p14="http://schemas.microsoft.com/office/powerpoint/2010/main" val="38391945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C210DA3-2163-4F38-AA13-892CFF1AAE51}" type="datetimeFigureOut">
              <a:rPr lang="en-CA" smtClean="0"/>
              <a:t>2021-09-22</a:t>
            </a:fld>
            <a:endParaRPr lang="en-CA"/>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BF48FDAA-CB14-4C14-BB3D-9CA86C61631A}" type="slidenum">
              <a:rPr lang="en-CA" smtClean="0"/>
              <a:t>‹#›</a:t>
            </a:fld>
            <a:endParaRPr lang="en-CA"/>
          </a:p>
        </p:txBody>
      </p:sp>
    </p:spTree>
    <p:extLst>
      <p:ext uri="{BB962C8B-B14F-4D97-AF65-F5344CB8AC3E}">
        <p14:creationId xmlns:p14="http://schemas.microsoft.com/office/powerpoint/2010/main" val="40212685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memorial.schoolsoft.com/login.jsf"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memorial.schoolsoft.com/conference/home.jsf"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1F02B-E775-4080-8516-6789437C2EAB}"/>
              </a:ext>
            </a:extLst>
          </p:cNvPr>
          <p:cNvSpPr>
            <a:spLocks noGrp="1"/>
          </p:cNvSpPr>
          <p:nvPr>
            <p:ph type="ctrTitle"/>
          </p:nvPr>
        </p:nvSpPr>
        <p:spPr/>
        <p:txBody>
          <a:bodyPr/>
          <a:lstStyle/>
          <a:p>
            <a:r>
              <a:rPr lang="en-CA" dirty="0"/>
              <a:t>Conference Manager*  </a:t>
            </a:r>
          </a:p>
        </p:txBody>
      </p:sp>
      <p:sp>
        <p:nvSpPr>
          <p:cNvPr id="5" name="Subtitle 4">
            <a:extLst>
              <a:ext uri="{FF2B5EF4-FFF2-40B4-BE49-F238E27FC236}">
                <a16:creationId xmlns:a16="http://schemas.microsoft.com/office/drawing/2014/main" id="{28D7E14E-AE36-4740-81E8-713EDA9CBAA7}"/>
              </a:ext>
            </a:extLst>
          </p:cNvPr>
          <p:cNvSpPr>
            <a:spLocks noGrp="1"/>
          </p:cNvSpPr>
          <p:nvPr>
            <p:ph type="subTitle" idx="1"/>
          </p:nvPr>
        </p:nvSpPr>
        <p:spPr/>
        <p:txBody>
          <a:bodyPr>
            <a:normAutofit/>
          </a:bodyPr>
          <a:lstStyle/>
          <a:p>
            <a:r>
              <a:rPr lang="en-CA" dirty="0"/>
              <a:t>Overview for teachers</a:t>
            </a:r>
          </a:p>
          <a:p>
            <a:endParaRPr lang="en-CA" dirty="0"/>
          </a:p>
          <a:p>
            <a:r>
              <a:rPr lang="en-CA" sz="1200" dirty="0"/>
              <a:t>*Configured with PowerSchool Integration for virtual conferences</a:t>
            </a:r>
          </a:p>
        </p:txBody>
      </p:sp>
    </p:spTree>
    <p:extLst>
      <p:ext uri="{BB962C8B-B14F-4D97-AF65-F5344CB8AC3E}">
        <p14:creationId xmlns:p14="http://schemas.microsoft.com/office/powerpoint/2010/main" val="31404548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9B6FB1D4-1EFD-4A29-B50C-198772A1E49B}"/>
              </a:ext>
            </a:extLst>
          </p:cNvPr>
          <p:cNvPicPr>
            <a:picLocks noChangeAspect="1"/>
          </p:cNvPicPr>
          <p:nvPr/>
        </p:nvPicPr>
        <p:blipFill>
          <a:blip r:embed="rId3"/>
          <a:stretch>
            <a:fillRect/>
          </a:stretch>
        </p:blipFill>
        <p:spPr>
          <a:xfrm>
            <a:off x="349914" y="656915"/>
            <a:ext cx="9264073" cy="4469267"/>
          </a:xfrm>
          <a:prstGeom prst="rect">
            <a:avLst/>
          </a:prstGeom>
        </p:spPr>
      </p:pic>
      <p:sp>
        <p:nvSpPr>
          <p:cNvPr id="15" name="TextBox 14">
            <a:extLst>
              <a:ext uri="{FF2B5EF4-FFF2-40B4-BE49-F238E27FC236}">
                <a16:creationId xmlns:a16="http://schemas.microsoft.com/office/drawing/2014/main" id="{6851A7B6-C455-4398-84B1-E7D46B789E4F}"/>
              </a:ext>
            </a:extLst>
          </p:cNvPr>
          <p:cNvSpPr txBox="1"/>
          <p:nvPr/>
        </p:nvSpPr>
        <p:spPr>
          <a:xfrm>
            <a:off x="651698" y="5246254"/>
            <a:ext cx="5684448" cy="1477328"/>
          </a:xfrm>
          <a:prstGeom prst="rect">
            <a:avLst/>
          </a:prstGeom>
          <a:solidFill>
            <a:schemeClr val="accent2">
              <a:lumMod val="20000"/>
              <a:lumOff val="80000"/>
            </a:schemeClr>
          </a:solidFill>
          <a:ln>
            <a:solidFill>
              <a:schemeClr val="accent1">
                <a:shade val="50000"/>
              </a:schemeClr>
            </a:solidFill>
          </a:ln>
        </p:spPr>
        <p:txBody>
          <a:bodyPr wrap="square" rtlCol="0">
            <a:spAutoFit/>
          </a:bodyPr>
          <a:lstStyle/>
          <a:p>
            <a:r>
              <a:rPr lang="en-CA" dirty="0">
                <a:solidFill>
                  <a:schemeClr val="accent2">
                    <a:lumMod val="75000"/>
                  </a:schemeClr>
                </a:solidFill>
              </a:rPr>
              <a:t>The parent is informed that the parent will receive a meeting link in the confirmation email. The school can also configure the Conference Manager so that the meeting link is not sent until the START NOW button is clicked in their schedule by the teacher.</a:t>
            </a:r>
          </a:p>
        </p:txBody>
      </p:sp>
      <p:sp>
        <p:nvSpPr>
          <p:cNvPr id="16" name="Arrow: Curved Left 15">
            <a:extLst>
              <a:ext uri="{FF2B5EF4-FFF2-40B4-BE49-F238E27FC236}">
                <a16:creationId xmlns:a16="http://schemas.microsoft.com/office/drawing/2014/main" id="{F18FB35A-3D8D-4B18-89C4-77A0AB24BF32}"/>
              </a:ext>
            </a:extLst>
          </p:cNvPr>
          <p:cNvSpPr/>
          <p:nvPr/>
        </p:nvSpPr>
        <p:spPr>
          <a:xfrm flipV="1">
            <a:off x="6530108" y="3509816"/>
            <a:ext cx="1228437" cy="2031324"/>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17" name="TextBox 16">
            <a:extLst>
              <a:ext uri="{FF2B5EF4-FFF2-40B4-BE49-F238E27FC236}">
                <a16:creationId xmlns:a16="http://schemas.microsoft.com/office/drawing/2014/main" id="{E9A88FD3-A6F1-47CF-9404-BF2AE1698431}"/>
              </a:ext>
            </a:extLst>
          </p:cNvPr>
          <p:cNvSpPr txBox="1"/>
          <p:nvPr/>
        </p:nvSpPr>
        <p:spPr>
          <a:xfrm>
            <a:off x="651698" y="1524490"/>
            <a:ext cx="2723660" cy="1477328"/>
          </a:xfrm>
          <a:prstGeom prst="rect">
            <a:avLst/>
          </a:prstGeom>
          <a:solidFill>
            <a:schemeClr val="accent2">
              <a:lumMod val="20000"/>
              <a:lumOff val="80000"/>
            </a:schemeClr>
          </a:solidFill>
          <a:ln>
            <a:solidFill>
              <a:schemeClr val="accent1">
                <a:shade val="50000"/>
              </a:schemeClr>
            </a:solidFill>
          </a:ln>
        </p:spPr>
        <p:txBody>
          <a:bodyPr wrap="square" rtlCol="0">
            <a:spAutoFit/>
          </a:bodyPr>
          <a:lstStyle/>
          <a:p>
            <a:r>
              <a:rPr lang="en-CA" dirty="0">
                <a:solidFill>
                  <a:schemeClr val="accent2">
                    <a:lumMod val="75000"/>
                  </a:schemeClr>
                </a:solidFill>
              </a:rPr>
              <a:t>The parent must also enter a phone number they can be reached at in case a technical issue arises.</a:t>
            </a:r>
          </a:p>
        </p:txBody>
      </p:sp>
      <p:sp>
        <p:nvSpPr>
          <p:cNvPr id="19" name="Arrow: Bent 18">
            <a:extLst>
              <a:ext uri="{FF2B5EF4-FFF2-40B4-BE49-F238E27FC236}">
                <a16:creationId xmlns:a16="http://schemas.microsoft.com/office/drawing/2014/main" id="{99D8F6FC-C85C-4C25-957B-60634E3B8FF7}"/>
              </a:ext>
            </a:extLst>
          </p:cNvPr>
          <p:cNvSpPr/>
          <p:nvPr/>
        </p:nvSpPr>
        <p:spPr>
          <a:xfrm flipV="1">
            <a:off x="2101806" y="3121889"/>
            <a:ext cx="1338205" cy="1694534"/>
          </a:xfrm>
          <a:prstGeom prst="bentArrow">
            <a:avLst>
              <a:gd name="adj1" fmla="val 25000"/>
              <a:gd name="adj2" fmla="val 24655"/>
              <a:gd name="adj3" fmla="val 25690"/>
              <a:gd name="adj4" fmla="val 3201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Tree>
    <p:extLst>
      <p:ext uri="{BB962C8B-B14F-4D97-AF65-F5344CB8AC3E}">
        <p14:creationId xmlns:p14="http://schemas.microsoft.com/office/powerpoint/2010/main" val="30257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65BA894-5D27-49A0-BFCB-A00E9EC8ADBA}"/>
              </a:ext>
            </a:extLst>
          </p:cNvPr>
          <p:cNvGrpSpPr/>
          <p:nvPr/>
        </p:nvGrpSpPr>
        <p:grpSpPr>
          <a:xfrm>
            <a:off x="554181" y="676297"/>
            <a:ext cx="9079346" cy="4238835"/>
            <a:chOff x="554181" y="676297"/>
            <a:chExt cx="9079346" cy="4238835"/>
          </a:xfrm>
        </p:grpSpPr>
        <p:pic>
          <p:nvPicPr>
            <p:cNvPr id="9" name="Picture 8">
              <a:extLst>
                <a:ext uri="{FF2B5EF4-FFF2-40B4-BE49-F238E27FC236}">
                  <a16:creationId xmlns:a16="http://schemas.microsoft.com/office/drawing/2014/main" id="{BF3A4350-F74D-4C2A-97C8-608B220841BE}"/>
                </a:ext>
              </a:extLst>
            </p:cNvPr>
            <p:cNvPicPr>
              <a:picLocks noChangeAspect="1"/>
            </p:cNvPicPr>
            <p:nvPr/>
          </p:nvPicPr>
          <p:blipFill>
            <a:blip r:embed="rId3"/>
            <a:stretch>
              <a:fillRect/>
            </a:stretch>
          </p:blipFill>
          <p:spPr>
            <a:xfrm>
              <a:off x="554181" y="676297"/>
              <a:ext cx="9079346" cy="4238835"/>
            </a:xfrm>
            <a:prstGeom prst="rect">
              <a:avLst/>
            </a:prstGeom>
          </p:spPr>
        </p:pic>
        <p:sp>
          <p:nvSpPr>
            <p:cNvPr id="10" name="Rectangle 9">
              <a:extLst>
                <a:ext uri="{FF2B5EF4-FFF2-40B4-BE49-F238E27FC236}">
                  <a16:creationId xmlns:a16="http://schemas.microsoft.com/office/drawing/2014/main" id="{352B18B6-2ECF-4804-B86F-ACFA3F6CE0EA}"/>
                </a:ext>
              </a:extLst>
            </p:cNvPr>
            <p:cNvSpPr/>
            <p:nvPr/>
          </p:nvSpPr>
          <p:spPr>
            <a:xfrm>
              <a:off x="1034475" y="707052"/>
              <a:ext cx="4359564" cy="169575"/>
            </a:xfrm>
            <a:prstGeom prst="rect">
              <a:avLst/>
            </a:prstGeom>
            <a:solidFill>
              <a:srgbClr val="04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6" name="TextBox 5">
            <a:extLst>
              <a:ext uri="{FF2B5EF4-FFF2-40B4-BE49-F238E27FC236}">
                <a16:creationId xmlns:a16="http://schemas.microsoft.com/office/drawing/2014/main" id="{25D6858D-D658-4A10-866A-0D74334354FC}"/>
              </a:ext>
            </a:extLst>
          </p:cNvPr>
          <p:cNvSpPr txBox="1"/>
          <p:nvPr/>
        </p:nvSpPr>
        <p:spPr>
          <a:xfrm>
            <a:off x="3620653" y="4202552"/>
            <a:ext cx="3512305" cy="1477328"/>
          </a:xfrm>
          <a:prstGeom prst="rect">
            <a:avLst/>
          </a:prstGeom>
          <a:solidFill>
            <a:schemeClr val="accent2">
              <a:lumMod val="20000"/>
              <a:lumOff val="80000"/>
            </a:schemeClr>
          </a:solidFill>
          <a:ln>
            <a:solidFill>
              <a:schemeClr val="accent1">
                <a:shade val="50000"/>
              </a:schemeClr>
            </a:solidFill>
          </a:ln>
        </p:spPr>
        <p:txBody>
          <a:bodyPr wrap="square" rtlCol="0">
            <a:spAutoFit/>
          </a:bodyPr>
          <a:lstStyle/>
          <a:p>
            <a:r>
              <a:rPr lang="en-CA" dirty="0">
                <a:solidFill>
                  <a:schemeClr val="accent1">
                    <a:lumMod val="75000"/>
                  </a:schemeClr>
                </a:solidFill>
              </a:rPr>
              <a:t>Booked conferences show here.</a:t>
            </a:r>
          </a:p>
          <a:p>
            <a:r>
              <a:rPr lang="en-CA" dirty="0">
                <a:solidFill>
                  <a:schemeClr val="accent1">
                    <a:lumMod val="75000"/>
                  </a:schemeClr>
                </a:solidFill>
              </a:rPr>
              <a:t>Confirmation of booking is also emailed to the parent. It contains the same meeting link they can access here.</a:t>
            </a:r>
          </a:p>
        </p:txBody>
      </p:sp>
      <p:sp>
        <p:nvSpPr>
          <p:cNvPr id="7" name="Arrow: Bent 6">
            <a:extLst>
              <a:ext uri="{FF2B5EF4-FFF2-40B4-BE49-F238E27FC236}">
                <a16:creationId xmlns:a16="http://schemas.microsoft.com/office/drawing/2014/main" id="{6E9E64C8-837A-49BD-AA7C-E83B8628185D}"/>
              </a:ext>
            </a:extLst>
          </p:cNvPr>
          <p:cNvSpPr/>
          <p:nvPr/>
        </p:nvSpPr>
        <p:spPr>
          <a:xfrm rot="16200000" flipV="1">
            <a:off x="7114483" y="3694491"/>
            <a:ext cx="766618" cy="618836"/>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Tree>
    <p:extLst>
      <p:ext uri="{BB962C8B-B14F-4D97-AF65-F5344CB8AC3E}">
        <p14:creationId xmlns:p14="http://schemas.microsoft.com/office/powerpoint/2010/main" val="42888880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C244B6-925D-40E1-B23B-3B8B5AD59739}"/>
              </a:ext>
            </a:extLst>
          </p:cNvPr>
          <p:cNvSpPr>
            <a:spLocks noGrp="1"/>
          </p:cNvSpPr>
          <p:nvPr>
            <p:ph type="title"/>
          </p:nvPr>
        </p:nvSpPr>
        <p:spPr/>
        <p:txBody>
          <a:bodyPr/>
          <a:lstStyle/>
          <a:p>
            <a:r>
              <a:rPr lang="en-CA" dirty="0"/>
              <a:t>The Teacher Schedule</a:t>
            </a:r>
          </a:p>
        </p:txBody>
      </p:sp>
      <p:pic>
        <p:nvPicPr>
          <p:cNvPr id="5" name="Picture 4">
            <a:extLst>
              <a:ext uri="{FF2B5EF4-FFF2-40B4-BE49-F238E27FC236}">
                <a16:creationId xmlns:a16="http://schemas.microsoft.com/office/drawing/2014/main" id="{2C0F74B2-17F3-45FD-B66E-3F1423FDA31B}"/>
              </a:ext>
            </a:extLst>
          </p:cNvPr>
          <p:cNvPicPr>
            <a:picLocks noChangeAspect="1"/>
          </p:cNvPicPr>
          <p:nvPr/>
        </p:nvPicPr>
        <p:blipFill>
          <a:blip r:embed="rId2"/>
          <a:stretch>
            <a:fillRect/>
          </a:stretch>
        </p:blipFill>
        <p:spPr>
          <a:xfrm>
            <a:off x="2649033" y="2405017"/>
            <a:ext cx="4393922" cy="2220686"/>
          </a:xfrm>
          <a:prstGeom prst="rect">
            <a:avLst/>
          </a:prstGeom>
        </p:spPr>
      </p:pic>
    </p:spTree>
    <p:extLst>
      <p:ext uri="{BB962C8B-B14F-4D97-AF65-F5344CB8AC3E}">
        <p14:creationId xmlns:p14="http://schemas.microsoft.com/office/powerpoint/2010/main" val="30313347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588C93-D4EA-47FF-A4C9-FAEDE0E4AC1C}"/>
              </a:ext>
            </a:extLst>
          </p:cNvPr>
          <p:cNvSpPr>
            <a:spLocks noGrp="1"/>
          </p:cNvSpPr>
          <p:nvPr>
            <p:ph type="title"/>
          </p:nvPr>
        </p:nvSpPr>
        <p:spPr/>
        <p:txBody>
          <a:bodyPr/>
          <a:lstStyle/>
          <a:p>
            <a:r>
              <a:rPr lang="en-CA" dirty="0"/>
              <a:t>Access the Conference Manager</a:t>
            </a:r>
          </a:p>
        </p:txBody>
      </p:sp>
      <p:sp>
        <p:nvSpPr>
          <p:cNvPr id="3" name="Content Placeholder 2">
            <a:extLst>
              <a:ext uri="{FF2B5EF4-FFF2-40B4-BE49-F238E27FC236}">
                <a16:creationId xmlns:a16="http://schemas.microsoft.com/office/drawing/2014/main" id="{28EB5C42-4006-4371-9532-F751A091D62C}"/>
              </a:ext>
            </a:extLst>
          </p:cNvPr>
          <p:cNvSpPr>
            <a:spLocks noGrp="1"/>
          </p:cNvSpPr>
          <p:nvPr>
            <p:ph idx="1"/>
          </p:nvPr>
        </p:nvSpPr>
        <p:spPr>
          <a:xfrm>
            <a:off x="591127" y="1698771"/>
            <a:ext cx="8596668" cy="3880773"/>
          </a:xfrm>
        </p:spPr>
        <p:txBody>
          <a:bodyPr/>
          <a:lstStyle/>
          <a:p>
            <a:r>
              <a:rPr lang="en-CA" dirty="0"/>
              <a:t>Enter the school’s URL for the Conference Manager staff log-in page</a:t>
            </a:r>
          </a:p>
        </p:txBody>
      </p:sp>
      <p:pic>
        <p:nvPicPr>
          <p:cNvPr id="10" name="Picture 9">
            <a:extLst>
              <a:ext uri="{FF2B5EF4-FFF2-40B4-BE49-F238E27FC236}">
                <a16:creationId xmlns:a16="http://schemas.microsoft.com/office/drawing/2014/main" id="{2620D969-3169-4831-893C-0254319181AC}"/>
              </a:ext>
            </a:extLst>
          </p:cNvPr>
          <p:cNvPicPr>
            <a:picLocks noChangeAspect="1"/>
          </p:cNvPicPr>
          <p:nvPr/>
        </p:nvPicPr>
        <p:blipFill>
          <a:blip r:embed="rId3"/>
          <a:stretch>
            <a:fillRect/>
          </a:stretch>
        </p:blipFill>
        <p:spPr>
          <a:xfrm>
            <a:off x="677333" y="2302399"/>
            <a:ext cx="8879139" cy="3673527"/>
          </a:xfrm>
          <a:prstGeom prst="rect">
            <a:avLst/>
          </a:prstGeom>
        </p:spPr>
      </p:pic>
      <p:sp>
        <p:nvSpPr>
          <p:cNvPr id="11" name="Rectangle 10">
            <a:extLst>
              <a:ext uri="{FF2B5EF4-FFF2-40B4-BE49-F238E27FC236}">
                <a16:creationId xmlns:a16="http://schemas.microsoft.com/office/drawing/2014/main" id="{CB05CC2F-0361-46B3-8A18-0827A4DA8552}"/>
              </a:ext>
            </a:extLst>
          </p:cNvPr>
          <p:cNvSpPr/>
          <p:nvPr/>
        </p:nvSpPr>
        <p:spPr>
          <a:xfrm>
            <a:off x="1357745" y="2339343"/>
            <a:ext cx="4248728" cy="231629"/>
          </a:xfrm>
          <a:prstGeom prst="rect">
            <a:avLst/>
          </a:prstGeom>
          <a:solidFill>
            <a:srgbClr val="04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5065616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B6CCB4-4ECD-490C-B9F7-2DE6556AF502}"/>
              </a:ext>
            </a:extLst>
          </p:cNvPr>
          <p:cNvSpPr>
            <a:spLocks noGrp="1"/>
          </p:cNvSpPr>
          <p:nvPr>
            <p:ph type="title"/>
          </p:nvPr>
        </p:nvSpPr>
        <p:spPr/>
        <p:txBody>
          <a:bodyPr/>
          <a:lstStyle/>
          <a:p>
            <a:r>
              <a:rPr lang="en-CA" dirty="0"/>
              <a:t>Login credentials</a:t>
            </a:r>
          </a:p>
        </p:txBody>
      </p:sp>
      <p:sp>
        <p:nvSpPr>
          <p:cNvPr id="12" name="TextBox 11">
            <a:extLst>
              <a:ext uri="{FF2B5EF4-FFF2-40B4-BE49-F238E27FC236}">
                <a16:creationId xmlns:a16="http://schemas.microsoft.com/office/drawing/2014/main" id="{4A36CB36-1A38-4AC2-ACD1-76DF43DE7F53}"/>
              </a:ext>
            </a:extLst>
          </p:cNvPr>
          <p:cNvSpPr txBox="1"/>
          <p:nvPr/>
        </p:nvSpPr>
        <p:spPr>
          <a:xfrm>
            <a:off x="1984716" y="1637317"/>
            <a:ext cx="5106654" cy="646331"/>
          </a:xfrm>
          <a:prstGeom prst="rect">
            <a:avLst/>
          </a:prstGeom>
          <a:solidFill>
            <a:schemeClr val="accent2">
              <a:lumMod val="20000"/>
              <a:lumOff val="80000"/>
            </a:schemeClr>
          </a:solidFill>
          <a:ln>
            <a:solidFill>
              <a:schemeClr val="accent1">
                <a:shade val="50000"/>
              </a:schemeClr>
            </a:solidFill>
          </a:ln>
        </p:spPr>
        <p:txBody>
          <a:bodyPr wrap="none" rtlCol="0">
            <a:spAutoFit/>
          </a:bodyPr>
          <a:lstStyle/>
          <a:p>
            <a:r>
              <a:rPr lang="en-CA" dirty="0"/>
              <a:t>Your password was sent to you in an email from</a:t>
            </a:r>
          </a:p>
          <a:p>
            <a:r>
              <a:rPr lang="en-CA" dirty="0"/>
              <a:t>appointments@schoolsoft.com</a:t>
            </a:r>
          </a:p>
        </p:txBody>
      </p:sp>
      <p:sp>
        <p:nvSpPr>
          <p:cNvPr id="13" name="Arrow: Curved Left 12">
            <a:extLst>
              <a:ext uri="{FF2B5EF4-FFF2-40B4-BE49-F238E27FC236}">
                <a16:creationId xmlns:a16="http://schemas.microsoft.com/office/drawing/2014/main" id="{1007777F-38E5-4DA7-99F7-91D2E474B8B6}"/>
              </a:ext>
            </a:extLst>
          </p:cNvPr>
          <p:cNvSpPr/>
          <p:nvPr/>
        </p:nvSpPr>
        <p:spPr>
          <a:xfrm>
            <a:off x="7209543" y="1754912"/>
            <a:ext cx="1231362" cy="2265049"/>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14" name="TextBox 13">
            <a:extLst>
              <a:ext uri="{FF2B5EF4-FFF2-40B4-BE49-F238E27FC236}">
                <a16:creationId xmlns:a16="http://schemas.microsoft.com/office/drawing/2014/main" id="{BC16FF59-5B3B-4E16-86F6-5A4E0D2BD424}"/>
              </a:ext>
            </a:extLst>
          </p:cNvPr>
          <p:cNvSpPr txBox="1"/>
          <p:nvPr/>
        </p:nvSpPr>
        <p:spPr>
          <a:xfrm>
            <a:off x="1846170" y="2588800"/>
            <a:ext cx="5245200" cy="2862322"/>
          </a:xfrm>
          <a:prstGeom prst="rect">
            <a:avLst/>
          </a:prstGeom>
          <a:noFill/>
          <a:ln>
            <a:solidFill>
              <a:schemeClr val="tx1">
                <a:lumMod val="95000"/>
                <a:lumOff val="5000"/>
              </a:schemeClr>
            </a:solidFill>
          </a:ln>
          <a:effectLst/>
        </p:spPr>
        <p:txBody>
          <a:bodyPr wrap="square" rtlCol="0">
            <a:spAutoFit/>
          </a:bodyPr>
          <a:lstStyle/>
          <a:p>
            <a:r>
              <a:rPr lang="en-CA" sz="1200" b="1" dirty="0">
                <a:latin typeface="Calibri" panose="020F0502020204030204" pitchFamily="34" charset="0"/>
                <a:cs typeface="Calibri" panose="020F0502020204030204" pitchFamily="34" charset="0"/>
              </a:rPr>
              <a:t>From: </a:t>
            </a:r>
            <a:r>
              <a:rPr lang="en-CA" sz="1200" dirty="0">
                <a:latin typeface="Calibri" panose="020F0502020204030204" pitchFamily="34" charset="0"/>
                <a:cs typeface="Calibri" panose="020F0502020204030204" pitchFamily="34" charset="0"/>
              </a:rPr>
              <a:t>appointments@schoolsoft.com</a:t>
            </a:r>
          </a:p>
          <a:p>
            <a:r>
              <a:rPr lang="en-CA" sz="1200" b="1" dirty="0">
                <a:latin typeface="Calibri" panose="020F0502020204030204" pitchFamily="34" charset="0"/>
                <a:cs typeface="Calibri" panose="020F0502020204030204" pitchFamily="34" charset="0"/>
              </a:rPr>
              <a:t>Sent: </a:t>
            </a:r>
            <a:r>
              <a:rPr lang="en-CA" sz="1200" dirty="0">
                <a:latin typeface="Calibri" panose="020F0502020204030204" pitchFamily="34" charset="0"/>
                <a:cs typeface="Calibri" panose="020F0502020204030204" pitchFamily="34" charset="0"/>
              </a:rPr>
              <a:t>September 4, 2021  2:40 PM</a:t>
            </a:r>
          </a:p>
          <a:p>
            <a:r>
              <a:rPr lang="en-CA" sz="1200" b="1" dirty="0">
                <a:latin typeface="Calibri" panose="020F0502020204030204" pitchFamily="34" charset="0"/>
                <a:cs typeface="Calibri" panose="020F0502020204030204" pitchFamily="34" charset="0"/>
              </a:rPr>
              <a:t>To: </a:t>
            </a:r>
            <a:r>
              <a:rPr lang="en-CA" sz="1200" dirty="0">
                <a:latin typeface="Calibri" panose="020F0502020204030204" pitchFamily="34" charset="0"/>
                <a:cs typeface="Calibri" panose="020F0502020204030204" pitchFamily="34" charset="0"/>
              </a:rPr>
              <a:t>Ima Teacher iteacher@schooldistrict.edu</a:t>
            </a:r>
          </a:p>
          <a:p>
            <a:r>
              <a:rPr lang="en-CA" sz="1200" b="1" dirty="0">
                <a:latin typeface="Calibri" panose="020F0502020204030204" pitchFamily="34" charset="0"/>
                <a:cs typeface="Calibri" panose="020F0502020204030204" pitchFamily="34" charset="0"/>
              </a:rPr>
              <a:t>Subject: </a:t>
            </a:r>
            <a:r>
              <a:rPr lang="en-CA" sz="1200" dirty="0">
                <a:latin typeface="Calibri" panose="020F0502020204030204" pitchFamily="34" charset="0"/>
                <a:cs typeface="Calibri" panose="020F0502020204030204" pitchFamily="34" charset="0"/>
              </a:rPr>
              <a:t>Schoolsoft Conference Manager – New Account</a:t>
            </a:r>
          </a:p>
          <a:p>
            <a:endParaRPr lang="en-CA" sz="1200" b="1" dirty="0">
              <a:latin typeface="Calibri" panose="020F0502020204030204" pitchFamily="34" charset="0"/>
              <a:cs typeface="Calibri" panose="020F0502020204030204" pitchFamily="34" charset="0"/>
            </a:endParaRPr>
          </a:p>
          <a:p>
            <a:endParaRPr lang="en-CA" sz="1200" b="1" dirty="0">
              <a:latin typeface="Calibri" panose="020F0502020204030204" pitchFamily="34" charset="0"/>
              <a:cs typeface="Calibri" panose="020F0502020204030204" pitchFamily="34" charset="0"/>
            </a:endParaRPr>
          </a:p>
          <a:p>
            <a:r>
              <a:rPr lang="en-CA" sz="1200" b="1" dirty="0">
                <a:latin typeface="Calibri" panose="020F0502020204030204" pitchFamily="34" charset="0"/>
                <a:cs typeface="Calibri" panose="020F0502020204030204" pitchFamily="34" charset="0"/>
              </a:rPr>
              <a:t>Hello Ima,</a:t>
            </a:r>
          </a:p>
          <a:p>
            <a:endParaRPr lang="en-CA" sz="1200" b="1" dirty="0">
              <a:latin typeface="Calibri" panose="020F0502020204030204" pitchFamily="34" charset="0"/>
              <a:cs typeface="Calibri" panose="020F0502020204030204" pitchFamily="34" charset="0"/>
            </a:endParaRPr>
          </a:p>
          <a:p>
            <a:r>
              <a:rPr lang="en-CA" sz="1200" dirty="0">
                <a:latin typeface="Calibri" panose="020F0502020204030204" pitchFamily="34" charset="0"/>
                <a:cs typeface="Calibri" panose="020F0502020204030204" pitchFamily="34" charset="0"/>
              </a:rPr>
              <a:t>Heather Fox has set up your staff account for the SchoolSoft Conference Manager.</a:t>
            </a:r>
          </a:p>
          <a:p>
            <a:endParaRPr lang="en-CA" sz="1200" dirty="0">
              <a:latin typeface="Calibri" panose="020F0502020204030204" pitchFamily="34" charset="0"/>
              <a:cs typeface="Calibri" panose="020F0502020204030204" pitchFamily="34" charset="0"/>
            </a:endParaRPr>
          </a:p>
          <a:p>
            <a:r>
              <a:rPr lang="en-CA" sz="1200" dirty="0">
                <a:latin typeface="Calibri" panose="020F0502020204030204" pitchFamily="34" charset="0"/>
                <a:cs typeface="Calibri" panose="020F0502020204030204" pitchFamily="34" charset="0"/>
              </a:rPr>
              <a:t>You can access the application at </a:t>
            </a:r>
            <a:r>
              <a:rPr lang="en-CA" sz="1200" u="sng" dirty="0">
                <a:solidFill>
                  <a:srgbClr val="0070C0"/>
                </a:solidFill>
                <a:latin typeface="Calibri" panose="020F0502020204030204" pitchFamily="34" charset="0"/>
                <a:cs typeface="Calibri" panose="020F0502020204030204" pitchFamily="34" charset="0"/>
                <a:hlinkClick r:id="rId3"/>
              </a:rPr>
              <a:t>https://memorial.schoolsoft.com/login.jsf</a:t>
            </a:r>
            <a:r>
              <a:rPr lang="en-CA" sz="1200" dirty="0">
                <a:latin typeface="Calibri" panose="020F0502020204030204" pitchFamily="34" charset="0"/>
                <a:cs typeface="Calibri" panose="020F0502020204030204" pitchFamily="34" charset="0"/>
              </a:rPr>
              <a:t>.</a:t>
            </a:r>
          </a:p>
          <a:p>
            <a:endParaRPr lang="en-CA" sz="1200" dirty="0">
              <a:latin typeface="Calibri" panose="020F0502020204030204" pitchFamily="34" charset="0"/>
              <a:cs typeface="Calibri" panose="020F0502020204030204" pitchFamily="34" charset="0"/>
            </a:endParaRPr>
          </a:p>
          <a:p>
            <a:r>
              <a:rPr lang="en-CA" sz="1200" dirty="0">
                <a:latin typeface="Calibri" panose="020F0502020204030204" pitchFamily="34" charset="0"/>
                <a:cs typeface="Calibri" panose="020F0502020204030204" pitchFamily="34" charset="0"/>
              </a:rPr>
              <a:t>Login in using your username </a:t>
            </a:r>
            <a:r>
              <a:rPr lang="en-CA" sz="1200" b="1" dirty="0" err="1">
                <a:latin typeface="Calibri" panose="020F0502020204030204" pitchFamily="34" charset="0"/>
                <a:cs typeface="Calibri" panose="020F0502020204030204" pitchFamily="34" charset="0"/>
              </a:rPr>
              <a:t>iteacher</a:t>
            </a:r>
            <a:r>
              <a:rPr lang="en-CA" sz="1200" b="1" dirty="0">
                <a:latin typeface="Calibri" panose="020F0502020204030204" pitchFamily="34" charset="0"/>
                <a:cs typeface="Calibri" panose="020F0502020204030204" pitchFamily="34" charset="0"/>
              </a:rPr>
              <a:t> </a:t>
            </a:r>
            <a:r>
              <a:rPr lang="en-CA" sz="1200" dirty="0">
                <a:latin typeface="Calibri" panose="020F0502020204030204" pitchFamily="34" charset="0"/>
                <a:cs typeface="Calibri" panose="020F0502020204030204" pitchFamily="34" charset="0"/>
              </a:rPr>
              <a:t>and password </a:t>
            </a:r>
            <a:r>
              <a:rPr lang="en-CA" sz="1200" b="1" dirty="0">
                <a:latin typeface="Calibri" panose="020F0502020204030204" pitchFamily="34" charset="0"/>
                <a:cs typeface="Calibri" panose="020F0502020204030204" pitchFamily="34" charset="0"/>
              </a:rPr>
              <a:t>$7hY%hAm</a:t>
            </a:r>
          </a:p>
          <a:p>
            <a:endParaRPr lang="en-CA" sz="1200" b="1" dirty="0">
              <a:latin typeface="Calibri" panose="020F0502020204030204" pitchFamily="34" charset="0"/>
              <a:cs typeface="Calibri" panose="020F0502020204030204" pitchFamily="34" charset="0"/>
            </a:endParaRPr>
          </a:p>
          <a:p>
            <a:r>
              <a:rPr lang="en-CA" sz="1200" dirty="0">
                <a:latin typeface="Calibri" panose="020F0502020204030204" pitchFamily="34" charset="0"/>
                <a:cs typeface="Calibri" panose="020F0502020204030204" pitchFamily="34" charset="0"/>
              </a:rPr>
              <a:t>Thanks you for using the SchoolSoft Conference Manager.</a:t>
            </a:r>
          </a:p>
        </p:txBody>
      </p:sp>
    </p:spTree>
    <p:extLst>
      <p:ext uri="{BB962C8B-B14F-4D97-AF65-F5344CB8AC3E}">
        <p14:creationId xmlns:p14="http://schemas.microsoft.com/office/powerpoint/2010/main" val="8902395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F2D87E2-D243-4B31-A80A-D18B8379DB14}"/>
              </a:ext>
            </a:extLst>
          </p:cNvPr>
          <p:cNvPicPr>
            <a:picLocks noChangeAspect="1"/>
          </p:cNvPicPr>
          <p:nvPr/>
        </p:nvPicPr>
        <p:blipFill>
          <a:blip r:embed="rId2"/>
          <a:stretch>
            <a:fillRect/>
          </a:stretch>
        </p:blipFill>
        <p:spPr>
          <a:xfrm>
            <a:off x="5468115" y="2355952"/>
            <a:ext cx="3658111" cy="3067478"/>
          </a:xfrm>
          <a:prstGeom prst="rect">
            <a:avLst/>
          </a:prstGeom>
        </p:spPr>
      </p:pic>
      <p:sp>
        <p:nvSpPr>
          <p:cNvPr id="2" name="Title 1">
            <a:extLst>
              <a:ext uri="{FF2B5EF4-FFF2-40B4-BE49-F238E27FC236}">
                <a16:creationId xmlns:a16="http://schemas.microsoft.com/office/drawing/2014/main" id="{C9B6CCB4-4ECD-490C-B9F7-2DE6556AF502}"/>
              </a:ext>
            </a:extLst>
          </p:cNvPr>
          <p:cNvSpPr>
            <a:spLocks noGrp="1"/>
          </p:cNvSpPr>
          <p:nvPr>
            <p:ph type="title"/>
          </p:nvPr>
        </p:nvSpPr>
        <p:spPr/>
        <p:txBody>
          <a:bodyPr/>
          <a:lstStyle/>
          <a:p>
            <a:r>
              <a:rPr lang="en-CA" dirty="0"/>
              <a:t>Forgot or can’t find your password?</a:t>
            </a:r>
          </a:p>
        </p:txBody>
      </p:sp>
      <p:sp>
        <p:nvSpPr>
          <p:cNvPr id="11" name="TextBox 10">
            <a:extLst>
              <a:ext uri="{FF2B5EF4-FFF2-40B4-BE49-F238E27FC236}">
                <a16:creationId xmlns:a16="http://schemas.microsoft.com/office/drawing/2014/main" id="{28584D5A-13AD-472D-B75B-210CE6D632F1}"/>
              </a:ext>
            </a:extLst>
          </p:cNvPr>
          <p:cNvSpPr txBox="1"/>
          <p:nvPr/>
        </p:nvSpPr>
        <p:spPr>
          <a:xfrm>
            <a:off x="1163538" y="2261667"/>
            <a:ext cx="3674789" cy="646331"/>
          </a:xfrm>
          <a:prstGeom prst="rect">
            <a:avLst/>
          </a:prstGeom>
          <a:solidFill>
            <a:schemeClr val="accent2">
              <a:lumMod val="20000"/>
              <a:lumOff val="80000"/>
            </a:schemeClr>
          </a:solidFill>
          <a:ln>
            <a:solidFill>
              <a:schemeClr val="accent1">
                <a:shade val="50000"/>
              </a:schemeClr>
            </a:solidFill>
          </a:ln>
        </p:spPr>
        <p:txBody>
          <a:bodyPr wrap="none" rtlCol="0">
            <a:spAutoFit/>
          </a:bodyPr>
          <a:lstStyle/>
          <a:p>
            <a:r>
              <a:rPr lang="en-CA" dirty="0">
                <a:solidFill>
                  <a:schemeClr val="accent1">
                    <a:lumMod val="75000"/>
                  </a:schemeClr>
                </a:solidFill>
              </a:rPr>
              <a:t>Click the Forgot Password link on </a:t>
            </a:r>
          </a:p>
          <a:p>
            <a:r>
              <a:rPr lang="en-CA" dirty="0">
                <a:solidFill>
                  <a:schemeClr val="accent1">
                    <a:lumMod val="75000"/>
                  </a:schemeClr>
                </a:solidFill>
              </a:rPr>
              <a:t>the log-in page to reset it.</a:t>
            </a:r>
          </a:p>
        </p:txBody>
      </p:sp>
      <p:sp>
        <p:nvSpPr>
          <p:cNvPr id="3" name="Arrow: Bent 2">
            <a:extLst>
              <a:ext uri="{FF2B5EF4-FFF2-40B4-BE49-F238E27FC236}">
                <a16:creationId xmlns:a16="http://schemas.microsoft.com/office/drawing/2014/main" id="{5744447F-33C9-4B66-9AF1-9F73978C5AE9}"/>
              </a:ext>
            </a:extLst>
          </p:cNvPr>
          <p:cNvSpPr/>
          <p:nvPr/>
        </p:nvSpPr>
        <p:spPr>
          <a:xfrm rot="10800000" flipH="1">
            <a:off x="2611155" y="2983345"/>
            <a:ext cx="3198517" cy="2440084"/>
          </a:xfrm>
          <a:prstGeom prst="bentArrow">
            <a:avLst>
              <a:gd name="adj1" fmla="val 25000"/>
              <a:gd name="adj2" fmla="val 21267"/>
              <a:gd name="adj3" fmla="val 25000"/>
              <a:gd name="adj4" fmla="val 4564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Tree>
    <p:extLst>
      <p:ext uri="{BB962C8B-B14F-4D97-AF65-F5344CB8AC3E}">
        <p14:creationId xmlns:p14="http://schemas.microsoft.com/office/powerpoint/2010/main" val="18641461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64488A05-FAE0-4794-BD04-AF66F1895244}"/>
              </a:ext>
            </a:extLst>
          </p:cNvPr>
          <p:cNvPicPr>
            <a:picLocks noChangeAspect="1"/>
          </p:cNvPicPr>
          <p:nvPr/>
        </p:nvPicPr>
        <p:blipFill>
          <a:blip r:embed="rId3"/>
          <a:stretch>
            <a:fillRect/>
          </a:stretch>
        </p:blipFill>
        <p:spPr>
          <a:xfrm>
            <a:off x="128235" y="886695"/>
            <a:ext cx="9708492" cy="4666097"/>
          </a:xfrm>
          <a:prstGeom prst="rect">
            <a:avLst/>
          </a:prstGeom>
        </p:spPr>
      </p:pic>
      <p:sp>
        <p:nvSpPr>
          <p:cNvPr id="4" name="Arrow: Right 3">
            <a:extLst>
              <a:ext uri="{FF2B5EF4-FFF2-40B4-BE49-F238E27FC236}">
                <a16:creationId xmlns:a16="http://schemas.microsoft.com/office/drawing/2014/main" id="{5BF0DB9B-44B5-43FA-BF85-9F58D9CD54A0}"/>
              </a:ext>
            </a:extLst>
          </p:cNvPr>
          <p:cNvSpPr/>
          <p:nvPr/>
        </p:nvSpPr>
        <p:spPr>
          <a:xfrm rot="16200000">
            <a:off x="1749432" y="2200279"/>
            <a:ext cx="355600" cy="16221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TextBox 7">
            <a:extLst>
              <a:ext uri="{FF2B5EF4-FFF2-40B4-BE49-F238E27FC236}">
                <a16:creationId xmlns:a16="http://schemas.microsoft.com/office/drawing/2014/main" id="{712D2B45-342B-4664-B84E-BD0538D60CE8}"/>
              </a:ext>
            </a:extLst>
          </p:cNvPr>
          <p:cNvSpPr txBox="1"/>
          <p:nvPr/>
        </p:nvSpPr>
        <p:spPr>
          <a:xfrm>
            <a:off x="729226" y="2519739"/>
            <a:ext cx="4627865" cy="1077218"/>
          </a:xfrm>
          <a:prstGeom prst="rect">
            <a:avLst/>
          </a:prstGeom>
          <a:solidFill>
            <a:schemeClr val="accent2">
              <a:lumMod val="20000"/>
              <a:lumOff val="80000"/>
            </a:schemeClr>
          </a:solidFill>
          <a:ln>
            <a:solidFill>
              <a:schemeClr val="accent1">
                <a:shade val="50000"/>
              </a:schemeClr>
            </a:solidFill>
          </a:ln>
          <a:effectLst>
            <a:outerShdw blurRad="50800" dist="38100" dir="2700000" algn="tl" rotWithShape="0">
              <a:prstClr val="black">
                <a:alpha val="40000"/>
              </a:prstClr>
            </a:outerShdw>
          </a:effectLst>
        </p:spPr>
        <p:txBody>
          <a:bodyPr wrap="square" rtlCol="0">
            <a:spAutoFit/>
          </a:bodyPr>
          <a:lstStyle/>
          <a:p>
            <a:r>
              <a:rPr lang="en-CA" sz="1600" dirty="0">
                <a:solidFill>
                  <a:schemeClr val="accent2">
                    <a:lumMod val="75000"/>
                  </a:schemeClr>
                </a:solidFill>
              </a:rPr>
              <a:t>Your profile is where you can enter information relating to you, your account, note to parents booking and the online meeting URL that you will be using for your virtual conferences.</a:t>
            </a:r>
          </a:p>
        </p:txBody>
      </p:sp>
      <p:sp>
        <p:nvSpPr>
          <p:cNvPr id="16" name="Rectangle 15">
            <a:extLst>
              <a:ext uri="{FF2B5EF4-FFF2-40B4-BE49-F238E27FC236}">
                <a16:creationId xmlns:a16="http://schemas.microsoft.com/office/drawing/2014/main" id="{263885BE-5DB8-4430-862D-88B61E3846E1}"/>
              </a:ext>
            </a:extLst>
          </p:cNvPr>
          <p:cNvSpPr/>
          <p:nvPr/>
        </p:nvSpPr>
        <p:spPr>
          <a:xfrm>
            <a:off x="803564" y="893971"/>
            <a:ext cx="4248728" cy="231629"/>
          </a:xfrm>
          <a:prstGeom prst="rect">
            <a:avLst/>
          </a:prstGeom>
          <a:solidFill>
            <a:srgbClr val="04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9084617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BC929F9-83C5-428C-9789-3C1E0D40A11D}"/>
              </a:ext>
            </a:extLst>
          </p:cNvPr>
          <p:cNvPicPr>
            <a:picLocks noChangeAspect="1"/>
          </p:cNvPicPr>
          <p:nvPr/>
        </p:nvPicPr>
        <p:blipFill>
          <a:blip r:embed="rId3"/>
          <a:stretch>
            <a:fillRect/>
          </a:stretch>
        </p:blipFill>
        <p:spPr>
          <a:xfrm>
            <a:off x="818428" y="923636"/>
            <a:ext cx="5915527" cy="4424218"/>
          </a:xfrm>
          <a:prstGeom prst="rect">
            <a:avLst/>
          </a:prstGeom>
        </p:spPr>
      </p:pic>
      <p:sp>
        <p:nvSpPr>
          <p:cNvPr id="8" name="TextBox 7">
            <a:extLst>
              <a:ext uri="{FF2B5EF4-FFF2-40B4-BE49-F238E27FC236}">
                <a16:creationId xmlns:a16="http://schemas.microsoft.com/office/drawing/2014/main" id="{712D2B45-342B-4664-B84E-BD0538D60CE8}"/>
              </a:ext>
            </a:extLst>
          </p:cNvPr>
          <p:cNvSpPr txBox="1"/>
          <p:nvPr/>
        </p:nvSpPr>
        <p:spPr>
          <a:xfrm>
            <a:off x="4922759" y="2262579"/>
            <a:ext cx="3861249" cy="1323439"/>
          </a:xfrm>
          <a:prstGeom prst="rect">
            <a:avLst/>
          </a:prstGeom>
          <a:solidFill>
            <a:schemeClr val="accent2">
              <a:lumMod val="20000"/>
              <a:lumOff val="80000"/>
            </a:schemeClr>
          </a:solidFill>
          <a:ln>
            <a:solidFill>
              <a:schemeClr val="accent1">
                <a:shade val="50000"/>
              </a:schemeClr>
            </a:solidFill>
          </a:ln>
          <a:effectLst>
            <a:outerShdw blurRad="50800" dist="38100" dir="2700000" algn="tl" rotWithShape="0">
              <a:prstClr val="black">
                <a:alpha val="40000"/>
              </a:prstClr>
            </a:outerShdw>
          </a:effectLst>
        </p:spPr>
        <p:txBody>
          <a:bodyPr wrap="square" rtlCol="0">
            <a:spAutoFit/>
          </a:bodyPr>
          <a:lstStyle/>
          <a:p>
            <a:r>
              <a:rPr lang="en-CA" sz="1600" dirty="0">
                <a:solidFill>
                  <a:schemeClr val="accent2">
                    <a:lumMod val="75000"/>
                  </a:schemeClr>
                </a:solidFill>
              </a:rPr>
              <a:t>Depending upon the school’s configuration of conferences, you may be able to have a message sent to all parents who will or have booked a conference with you. </a:t>
            </a:r>
          </a:p>
        </p:txBody>
      </p:sp>
      <p:sp>
        <p:nvSpPr>
          <p:cNvPr id="11" name="TextBox 10">
            <a:extLst>
              <a:ext uri="{FF2B5EF4-FFF2-40B4-BE49-F238E27FC236}">
                <a16:creationId xmlns:a16="http://schemas.microsoft.com/office/drawing/2014/main" id="{3ACB581E-6A1E-46C1-9FC5-268B1948C087}"/>
              </a:ext>
            </a:extLst>
          </p:cNvPr>
          <p:cNvSpPr txBox="1"/>
          <p:nvPr/>
        </p:nvSpPr>
        <p:spPr>
          <a:xfrm>
            <a:off x="4922760" y="4002638"/>
            <a:ext cx="3861249" cy="1077218"/>
          </a:xfrm>
          <a:prstGeom prst="rect">
            <a:avLst/>
          </a:prstGeom>
          <a:solidFill>
            <a:schemeClr val="accent2">
              <a:lumMod val="20000"/>
              <a:lumOff val="80000"/>
            </a:schemeClr>
          </a:solidFill>
          <a:ln>
            <a:solidFill>
              <a:schemeClr val="accent1">
                <a:shade val="50000"/>
              </a:schemeClr>
            </a:solidFill>
          </a:ln>
          <a:effectLst>
            <a:outerShdw blurRad="50800" dist="38100" dir="2700000" algn="tl" rotWithShape="0">
              <a:prstClr val="black">
                <a:alpha val="40000"/>
              </a:prstClr>
            </a:outerShdw>
          </a:effectLst>
        </p:spPr>
        <p:txBody>
          <a:bodyPr wrap="square" rtlCol="0">
            <a:spAutoFit/>
          </a:bodyPr>
          <a:lstStyle/>
          <a:p>
            <a:r>
              <a:rPr lang="en-CA" sz="1600" dirty="0">
                <a:solidFill>
                  <a:schemeClr val="accent2">
                    <a:lumMod val="75000"/>
                  </a:schemeClr>
                </a:solidFill>
              </a:rPr>
              <a:t>Using the online meeting platform used by the school, create an online meeting and enter the URL that you will share with parents who book a conference.</a:t>
            </a:r>
            <a:endParaRPr lang="en-CA" sz="1600" dirty="0"/>
          </a:p>
        </p:txBody>
      </p:sp>
      <p:sp>
        <p:nvSpPr>
          <p:cNvPr id="12" name="Arrow: Down 11">
            <a:extLst>
              <a:ext uri="{FF2B5EF4-FFF2-40B4-BE49-F238E27FC236}">
                <a16:creationId xmlns:a16="http://schemas.microsoft.com/office/drawing/2014/main" id="{A5EBC280-22F6-4A68-B06B-85B7A704FECA}"/>
              </a:ext>
            </a:extLst>
          </p:cNvPr>
          <p:cNvSpPr/>
          <p:nvPr/>
        </p:nvSpPr>
        <p:spPr>
          <a:xfrm rot="5400000">
            <a:off x="4396509" y="3768437"/>
            <a:ext cx="203200" cy="67160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Arrow: Down 16">
            <a:extLst>
              <a:ext uri="{FF2B5EF4-FFF2-40B4-BE49-F238E27FC236}">
                <a16:creationId xmlns:a16="http://schemas.microsoft.com/office/drawing/2014/main" id="{7FFB3505-3850-42DE-87EF-799E598B61E7}"/>
              </a:ext>
            </a:extLst>
          </p:cNvPr>
          <p:cNvSpPr/>
          <p:nvPr/>
        </p:nvSpPr>
        <p:spPr>
          <a:xfrm rot="5400000">
            <a:off x="4445983" y="2645405"/>
            <a:ext cx="203200" cy="67160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TextBox 17">
            <a:extLst>
              <a:ext uri="{FF2B5EF4-FFF2-40B4-BE49-F238E27FC236}">
                <a16:creationId xmlns:a16="http://schemas.microsoft.com/office/drawing/2014/main" id="{B6D90138-E5FF-4300-B52F-E251538269DD}"/>
              </a:ext>
            </a:extLst>
          </p:cNvPr>
          <p:cNvSpPr txBox="1"/>
          <p:nvPr/>
        </p:nvSpPr>
        <p:spPr>
          <a:xfrm>
            <a:off x="4936617" y="1264059"/>
            <a:ext cx="3861249" cy="584775"/>
          </a:xfrm>
          <a:prstGeom prst="rect">
            <a:avLst/>
          </a:prstGeom>
          <a:solidFill>
            <a:schemeClr val="accent2">
              <a:lumMod val="20000"/>
              <a:lumOff val="80000"/>
            </a:schemeClr>
          </a:solidFill>
          <a:ln>
            <a:solidFill>
              <a:schemeClr val="accent1">
                <a:shade val="50000"/>
              </a:schemeClr>
            </a:solidFill>
          </a:ln>
          <a:effectLst>
            <a:outerShdw blurRad="50800" dist="38100" dir="2700000" algn="tl" rotWithShape="0">
              <a:prstClr val="black">
                <a:alpha val="40000"/>
              </a:prstClr>
            </a:outerShdw>
          </a:effectLst>
        </p:spPr>
        <p:txBody>
          <a:bodyPr wrap="square" rtlCol="0">
            <a:spAutoFit/>
          </a:bodyPr>
          <a:lstStyle/>
          <a:p>
            <a:r>
              <a:rPr lang="en-CA" sz="1600" dirty="0">
                <a:solidFill>
                  <a:schemeClr val="accent2">
                    <a:lumMod val="75000"/>
                  </a:schemeClr>
                </a:solidFill>
              </a:rPr>
              <a:t>With virtual conferences your physical conference location is not displayed.</a:t>
            </a:r>
          </a:p>
        </p:txBody>
      </p:sp>
      <p:sp>
        <p:nvSpPr>
          <p:cNvPr id="19" name="Arrow: Down 18">
            <a:extLst>
              <a:ext uri="{FF2B5EF4-FFF2-40B4-BE49-F238E27FC236}">
                <a16:creationId xmlns:a16="http://schemas.microsoft.com/office/drawing/2014/main" id="{E210976D-2E21-479B-8A8A-2A91E4D969B1}"/>
              </a:ext>
            </a:extLst>
          </p:cNvPr>
          <p:cNvSpPr/>
          <p:nvPr/>
        </p:nvSpPr>
        <p:spPr>
          <a:xfrm rot="5400000">
            <a:off x="4459841" y="1231252"/>
            <a:ext cx="203200" cy="67160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7753721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DA97EA49-30BA-482A-8442-52DEFD211CF0}"/>
              </a:ext>
            </a:extLst>
          </p:cNvPr>
          <p:cNvPicPr>
            <a:picLocks noChangeAspect="1"/>
          </p:cNvPicPr>
          <p:nvPr/>
        </p:nvPicPr>
        <p:blipFill>
          <a:blip r:embed="rId3"/>
          <a:stretch>
            <a:fillRect/>
          </a:stretch>
        </p:blipFill>
        <p:spPr>
          <a:xfrm>
            <a:off x="129309" y="864958"/>
            <a:ext cx="9707418" cy="3851784"/>
          </a:xfrm>
          <a:prstGeom prst="rect">
            <a:avLst/>
          </a:prstGeom>
        </p:spPr>
      </p:pic>
      <p:sp>
        <p:nvSpPr>
          <p:cNvPr id="4" name="Arrow: Right 3">
            <a:extLst>
              <a:ext uri="{FF2B5EF4-FFF2-40B4-BE49-F238E27FC236}">
                <a16:creationId xmlns:a16="http://schemas.microsoft.com/office/drawing/2014/main" id="{5BF0DB9B-44B5-43FA-BF85-9F58D9CD54A0}"/>
              </a:ext>
            </a:extLst>
          </p:cNvPr>
          <p:cNvSpPr/>
          <p:nvPr/>
        </p:nvSpPr>
        <p:spPr>
          <a:xfrm>
            <a:off x="7943274" y="2704327"/>
            <a:ext cx="600363" cy="18472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TextBox 4">
            <a:extLst>
              <a:ext uri="{FF2B5EF4-FFF2-40B4-BE49-F238E27FC236}">
                <a16:creationId xmlns:a16="http://schemas.microsoft.com/office/drawing/2014/main" id="{EE98D45C-B3FF-49C1-9C4A-4F8DC8F4A186}"/>
              </a:ext>
            </a:extLst>
          </p:cNvPr>
          <p:cNvSpPr txBox="1"/>
          <p:nvPr/>
        </p:nvSpPr>
        <p:spPr>
          <a:xfrm>
            <a:off x="6127440" y="2606612"/>
            <a:ext cx="1760418" cy="338554"/>
          </a:xfrm>
          <a:prstGeom prst="rect">
            <a:avLst/>
          </a:prstGeom>
          <a:solidFill>
            <a:schemeClr val="accent2">
              <a:lumMod val="20000"/>
              <a:lumOff val="80000"/>
            </a:schemeClr>
          </a:solidFill>
          <a:ln>
            <a:solidFill>
              <a:schemeClr val="accent1">
                <a:shade val="50000"/>
              </a:schemeClr>
            </a:solidFill>
          </a:ln>
          <a:effectLst>
            <a:outerShdw blurRad="50800" dist="38100" dir="2700000" algn="tl" rotWithShape="0">
              <a:prstClr val="black">
                <a:alpha val="40000"/>
              </a:prstClr>
            </a:outerShdw>
          </a:effectLst>
        </p:spPr>
        <p:txBody>
          <a:bodyPr wrap="none" rtlCol="0">
            <a:spAutoFit/>
          </a:bodyPr>
          <a:lstStyle/>
          <a:p>
            <a:r>
              <a:rPr lang="en-CA" sz="1600" dirty="0">
                <a:solidFill>
                  <a:schemeClr val="accent2">
                    <a:lumMod val="75000"/>
                  </a:schemeClr>
                </a:solidFill>
              </a:rPr>
              <a:t>Quick start guide</a:t>
            </a:r>
          </a:p>
        </p:txBody>
      </p:sp>
      <p:sp>
        <p:nvSpPr>
          <p:cNvPr id="6" name="Arrow: Bent 5">
            <a:extLst>
              <a:ext uri="{FF2B5EF4-FFF2-40B4-BE49-F238E27FC236}">
                <a16:creationId xmlns:a16="http://schemas.microsoft.com/office/drawing/2014/main" id="{3F459D97-3054-49B9-AFA2-903AF966441E}"/>
              </a:ext>
            </a:extLst>
          </p:cNvPr>
          <p:cNvSpPr/>
          <p:nvPr/>
        </p:nvSpPr>
        <p:spPr>
          <a:xfrm rot="16200000" flipV="1">
            <a:off x="7464486" y="1451624"/>
            <a:ext cx="1096118" cy="397163"/>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7" name="TextBox 6">
            <a:extLst>
              <a:ext uri="{FF2B5EF4-FFF2-40B4-BE49-F238E27FC236}">
                <a16:creationId xmlns:a16="http://schemas.microsoft.com/office/drawing/2014/main" id="{D2E2879F-1B53-4E97-AE97-DF5D8A0A548D}"/>
              </a:ext>
            </a:extLst>
          </p:cNvPr>
          <p:cNvSpPr txBox="1"/>
          <p:nvPr/>
        </p:nvSpPr>
        <p:spPr>
          <a:xfrm>
            <a:off x="5291863" y="1973570"/>
            <a:ext cx="2441694" cy="338554"/>
          </a:xfrm>
          <a:prstGeom prst="rect">
            <a:avLst/>
          </a:prstGeom>
          <a:solidFill>
            <a:schemeClr val="accent2">
              <a:lumMod val="20000"/>
              <a:lumOff val="80000"/>
            </a:schemeClr>
          </a:solidFill>
          <a:ln>
            <a:solidFill>
              <a:schemeClr val="accent1">
                <a:shade val="50000"/>
              </a:schemeClr>
            </a:solidFill>
          </a:ln>
          <a:effectLst>
            <a:outerShdw blurRad="50800" dist="38100" dir="2700000" algn="tl" rotWithShape="0">
              <a:prstClr val="black">
                <a:alpha val="40000"/>
              </a:prstClr>
            </a:outerShdw>
          </a:effectLst>
        </p:spPr>
        <p:txBody>
          <a:bodyPr wrap="none" rtlCol="0">
            <a:spAutoFit/>
          </a:bodyPr>
          <a:lstStyle/>
          <a:p>
            <a:r>
              <a:rPr lang="en-CA" sz="1600" dirty="0">
                <a:solidFill>
                  <a:schemeClr val="accent2">
                    <a:lumMod val="75000"/>
                  </a:schemeClr>
                </a:solidFill>
              </a:rPr>
              <a:t>Access to help resources</a:t>
            </a:r>
          </a:p>
        </p:txBody>
      </p:sp>
      <p:sp>
        <p:nvSpPr>
          <p:cNvPr id="14" name="Rectangle 13">
            <a:extLst>
              <a:ext uri="{FF2B5EF4-FFF2-40B4-BE49-F238E27FC236}">
                <a16:creationId xmlns:a16="http://schemas.microsoft.com/office/drawing/2014/main" id="{F38EFCF5-A3B6-4D95-88D8-6204B2F0EC1E}"/>
              </a:ext>
            </a:extLst>
          </p:cNvPr>
          <p:cNvSpPr/>
          <p:nvPr/>
        </p:nvSpPr>
        <p:spPr>
          <a:xfrm>
            <a:off x="803564" y="893971"/>
            <a:ext cx="4248728" cy="231629"/>
          </a:xfrm>
          <a:prstGeom prst="rect">
            <a:avLst/>
          </a:prstGeom>
          <a:solidFill>
            <a:srgbClr val="04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TextBox 14">
            <a:extLst>
              <a:ext uri="{FF2B5EF4-FFF2-40B4-BE49-F238E27FC236}">
                <a16:creationId xmlns:a16="http://schemas.microsoft.com/office/drawing/2014/main" id="{FD2ADE9C-7886-4C9F-9F1F-88149BE22F6C}"/>
              </a:ext>
            </a:extLst>
          </p:cNvPr>
          <p:cNvSpPr txBox="1"/>
          <p:nvPr/>
        </p:nvSpPr>
        <p:spPr>
          <a:xfrm>
            <a:off x="1227955" y="1125600"/>
            <a:ext cx="5358646" cy="338554"/>
          </a:xfrm>
          <a:prstGeom prst="rect">
            <a:avLst/>
          </a:prstGeom>
          <a:solidFill>
            <a:schemeClr val="accent2">
              <a:lumMod val="20000"/>
              <a:lumOff val="80000"/>
            </a:schemeClr>
          </a:solidFill>
          <a:ln>
            <a:solidFill>
              <a:schemeClr val="accent1">
                <a:shade val="50000"/>
              </a:schemeClr>
            </a:solidFill>
          </a:ln>
          <a:effectLst>
            <a:outerShdw blurRad="50800" dist="38100" dir="2700000" algn="tl" rotWithShape="0">
              <a:prstClr val="black">
                <a:alpha val="40000"/>
              </a:prstClr>
            </a:outerShdw>
          </a:effectLst>
        </p:spPr>
        <p:txBody>
          <a:bodyPr wrap="none" rtlCol="0">
            <a:spAutoFit/>
          </a:bodyPr>
          <a:lstStyle/>
          <a:p>
            <a:r>
              <a:rPr lang="en-CA" sz="1600" dirty="0">
                <a:solidFill>
                  <a:schemeClr val="accent2">
                    <a:lumMod val="75000"/>
                  </a:schemeClr>
                </a:solidFill>
              </a:rPr>
              <a:t>The MY CONFERENCES tab lets you access your schedule</a:t>
            </a:r>
          </a:p>
        </p:txBody>
      </p:sp>
      <p:sp>
        <p:nvSpPr>
          <p:cNvPr id="16" name="Arrow: Bent 15">
            <a:extLst>
              <a:ext uri="{FF2B5EF4-FFF2-40B4-BE49-F238E27FC236}">
                <a16:creationId xmlns:a16="http://schemas.microsoft.com/office/drawing/2014/main" id="{63265469-F595-411E-8C17-98D6629E1F67}"/>
              </a:ext>
            </a:extLst>
          </p:cNvPr>
          <p:cNvSpPr/>
          <p:nvPr/>
        </p:nvSpPr>
        <p:spPr>
          <a:xfrm rot="16200000" flipH="1">
            <a:off x="836213" y="1306133"/>
            <a:ext cx="460278" cy="323205"/>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Tree>
    <p:extLst>
      <p:ext uri="{BB962C8B-B14F-4D97-AF65-F5344CB8AC3E}">
        <p14:creationId xmlns:p14="http://schemas.microsoft.com/office/powerpoint/2010/main" val="14241663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C10A6281-4031-435A-ABEB-C6C451913353}"/>
              </a:ext>
            </a:extLst>
          </p:cNvPr>
          <p:cNvPicPr>
            <a:picLocks noChangeAspect="1"/>
          </p:cNvPicPr>
          <p:nvPr/>
        </p:nvPicPr>
        <p:blipFill>
          <a:blip r:embed="rId3"/>
          <a:stretch>
            <a:fillRect/>
          </a:stretch>
        </p:blipFill>
        <p:spPr>
          <a:xfrm>
            <a:off x="260507" y="888087"/>
            <a:ext cx="10056510" cy="4542199"/>
          </a:xfrm>
          <a:prstGeom prst="rect">
            <a:avLst/>
          </a:prstGeom>
        </p:spPr>
      </p:pic>
      <p:sp>
        <p:nvSpPr>
          <p:cNvPr id="6" name="Arrow: Right 5">
            <a:extLst>
              <a:ext uri="{FF2B5EF4-FFF2-40B4-BE49-F238E27FC236}">
                <a16:creationId xmlns:a16="http://schemas.microsoft.com/office/drawing/2014/main" id="{140EE3F0-3E82-4264-8440-8D84FB532F03}"/>
              </a:ext>
            </a:extLst>
          </p:cNvPr>
          <p:cNvSpPr/>
          <p:nvPr/>
        </p:nvSpPr>
        <p:spPr>
          <a:xfrm rot="10800000">
            <a:off x="4224565" y="2095940"/>
            <a:ext cx="600363" cy="18472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TextBox 6">
            <a:extLst>
              <a:ext uri="{FF2B5EF4-FFF2-40B4-BE49-F238E27FC236}">
                <a16:creationId xmlns:a16="http://schemas.microsoft.com/office/drawing/2014/main" id="{69FBB346-0FEE-41F3-80C2-2E15F266F0CC}"/>
              </a:ext>
            </a:extLst>
          </p:cNvPr>
          <p:cNvSpPr txBox="1"/>
          <p:nvPr/>
        </p:nvSpPr>
        <p:spPr>
          <a:xfrm>
            <a:off x="5020679" y="2000555"/>
            <a:ext cx="5194744" cy="338554"/>
          </a:xfrm>
          <a:prstGeom prst="rect">
            <a:avLst/>
          </a:prstGeom>
          <a:solidFill>
            <a:schemeClr val="accent2">
              <a:lumMod val="20000"/>
              <a:lumOff val="80000"/>
            </a:schemeClr>
          </a:solidFill>
          <a:ln>
            <a:solidFill>
              <a:schemeClr val="accent1">
                <a:shade val="50000"/>
              </a:schemeClr>
            </a:solidFill>
          </a:ln>
          <a:effectLst>
            <a:outerShdw blurRad="50800" dist="38100" dir="2700000" algn="tl" rotWithShape="0">
              <a:prstClr val="black">
                <a:alpha val="40000"/>
              </a:prstClr>
            </a:outerShdw>
          </a:effectLst>
        </p:spPr>
        <p:txBody>
          <a:bodyPr wrap="square" rtlCol="0">
            <a:spAutoFit/>
          </a:bodyPr>
          <a:lstStyle/>
          <a:p>
            <a:r>
              <a:rPr lang="en-CA" sz="1600" dirty="0">
                <a:solidFill>
                  <a:schemeClr val="accent2">
                    <a:lumMod val="75000"/>
                  </a:schemeClr>
                </a:solidFill>
              </a:rPr>
              <a:t>Drop-down list allows you to select a schedule to view</a:t>
            </a:r>
          </a:p>
        </p:txBody>
      </p:sp>
      <p:sp>
        <p:nvSpPr>
          <p:cNvPr id="21" name="TextBox 20">
            <a:extLst>
              <a:ext uri="{FF2B5EF4-FFF2-40B4-BE49-F238E27FC236}">
                <a16:creationId xmlns:a16="http://schemas.microsoft.com/office/drawing/2014/main" id="{696F036F-C2EF-4A4A-980C-50D662D21228}"/>
              </a:ext>
            </a:extLst>
          </p:cNvPr>
          <p:cNvSpPr txBox="1"/>
          <p:nvPr/>
        </p:nvSpPr>
        <p:spPr>
          <a:xfrm>
            <a:off x="346239" y="518755"/>
            <a:ext cx="1547218" cy="369332"/>
          </a:xfrm>
          <a:prstGeom prst="rect">
            <a:avLst/>
          </a:prstGeom>
          <a:noFill/>
        </p:spPr>
        <p:txBody>
          <a:bodyPr wrap="none" rtlCol="0">
            <a:spAutoFit/>
          </a:bodyPr>
          <a:lstStyle/>
          <a:p>
            <a:r>
              <a:rPr lang="en-CA" dirty="0"/>
              <a:t>Rhianna Barb</a:t>
            </a:r>
          </a:p>
        </p:txBody>
      </p:sp>
    </p:spTree>
    <p:extLst>
      <p:ext uri="{BB962C8B-B14F-4D97-AF65-F5344CB8AC3E}">
        <p14:creationId xmlns:p14="http://schemas.microsoft.com/office/powerpoint/2010/main" val="5000792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C244B6-925D-40E1-B23B-3B8B5AD59739}"/>
              </a:ext>
            </a:extLst>
          </p:cNvPr>
          <p:cNvSpPr>
            <a:spLocks noGrp="1"/>
          </p:cNvSpPr>
          <p:nvPr>
            <p:ph type="title"/>
          </p:nvPr>
        </p:nvSpPr>
        <p:spPr/>
        <p:txBody>
          <a:bodyPr/>
          <a:lstStyle/>
          <a:p>
            <a:r>
              <a:rPr lang="en-CA" dirty="0"/>
              <a:t>Parent Booking Process</a:t>
            </a:r>
          </a:p>
        </p:txBody>
      </p:sp>
      <p:pic>
        <p:nvPicPr>
          <p:cNvPr id="5" name="Picture 4">
            <a:extLst>
              <a:ext uri="{FF2B5EF4-FFF2-40B4-BE49-F238E27FC236}">
                <a16:creationId xmlns:a16="http://schemas.microsoft.com/office/drawing/2014/main" id="{2C0F74B2-17F3-45FD-B66E-3F1423FDA31B}"/>
              </a:ext>
            </a:extLst>
          </p:cNvPr>
          <p:cNvPicPr>
            <a:picLocks noChangeAspect="1"/>
          </p:cNvPicPr>
          <p:nvPr/>
        </p:nvPicPr>
        <p:blipFill>
          <a:blip r:embed="rId3"/>
          <a:stretch>
            <a:fillRect/>
          </a:stretch>
        </p:blipFill>
        <p:spPr>
          <a:xfrm>
            <a:off x="2649033" y="2405017"/>
            <a:ext cx="4393922" cy="2220686"/>
          </a:xfrm>
          <a:prstGeom prst="rect">
            <a:avLst/>
          </a:prstGeom>
        </p:spPr>
      </p:pic>
    </p:spTree>
    <p:extLst>
      <p:ext uri="{BB962C8B-B14F-4D97-AF65-F5344CB8AC3E}">
        <p14:creationId xmlns:p14="http://schemas.microsoft.com/office/powerpoint/2010/main" val="10806596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FAF6580E-914F-42D7-A1A7-69F7FA4BEC64}"/>
              </a:ext>
            </a:extLst>
          </p:cNvPr>
          <p:cNvPicPr>
            <a:picLocks noChangeAspect="1"/>
          </p:cNvPicPr>
          <p:nvPr/>
        </p:nvPicPr>
        <p:blipFill>
          <a:blip r:embed="rId3"/>
          <a:stretch>
            <a:fillRect/>
          </a:stretch>
        </p:blipFill>
        <p:spPr>
          <a:xfrm>
            <a:off x="260507" y="888087"/>
            <a:ext cx="10056510" cy="4542199"/>
          </a:xfrm>
          <a:prstGeom prst="rect">
            <a:avLst/>
          </a:prstGeom>
        </p:spPr>
      </p:pic>
      <p:sp>
        <p:nvSpPr>
          <p:cNvPr id="8" name="Arrow: Right 7">
            <a:extLst>
              <a:ext uri="{FF2B5EF4-FFF2-40B4-BE49-F238E27FC236}">
                <a16:creationId xmlns:a16="http://schemas.microsoft.com/office/drawing/2014/main" id="{3BCABB69-1ECF-4809-A99C-23964C386F2E}"/>
              </a:ext>
            </a:extLst>
          </p:cNvPr>
          <p:cNvSpPr/>
          <p:nvPr/>
        </p:nvSpPr>
        <p:spPr>
          <a:xfrm rot="10800000">
            <a:off x="2005699" y="2464682"/>
            <a:ext cx="600363" cy="18472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TextBox 8">
            <a:extLst>
              <a:ext uri="{FF2B5EF4-FFF2-40B4-BE49-F238E27FC236}">
                <a16:creationId xmlns:a16="http://schemas.microsoft.com/office/drawing/2014/main" id="{DCB937F4-40B8-4B21-B72A-849C1F5725E1}"/>
              </a:ext>
            </a:extLst>
          </p:cNvPr>
          <p:cNvSpPr txBox="1"/>
          <p:nvPr/>
        </p:nvSpPr>
        <p:spPr>
          <a:xfrm>
            <a:off x="2718688" y="2387769"/>
            <a:ext cx="1492716" cy="338554"/>
          </a:xfrm>
          <a:prstGeom prst="rect">
            <a:avLst/>
          </a:prstGeom>
          <a:solidFill>
            <a:schemeClr val="accent2">
              <a:lumMod val="20000"/>
              <a:lumOff val="80000"/>
            </a:schemeClr>
          </a:solidFill>
          <a:ln>
            <a:solidFill>
              <a:schemeClr val="accent1">
                <a:shade val="50000"/>
              </a:schemeClr>
            </a:solidFill>
          </a:ln>
          <a:effectLst>
            <a:outerShdw blurRad="50800" dist="38100" dir="2700000" algn="tl" rotWithShape="0">
              <a:prstClr val="black">
                <a:alpha val="40000"/>
              </a:prstClr>
            </a:outerShdw>
          </a:effectLst>
        </p:spPr>
        <p:txBody>
          <a:bodyPr wrap="none" rtlCol="0">
            <a:spAutoFit/>
          </a:bodyPr>
          <a:lstStyle/>
          <a:p>
            <a:r>
              <a:rPr lang="en-CA" sz="1600" dirty="0">
                <a:solidFill>
                  <a:schemeClr val="accent2">
                    <a:lumMod val="75000"/>
                  </a:schemeClr>
                </a:solidFill>
              </a:rPr>
              <a:t>Print schedule</a:t>
            </a:r>
          </a:p>
        </p:txBody>
      </p:sp>
      <p:sp>
        <p:nvSpPr>
          <p:cNvPr id="19" name="TextBox 18">
            <a:extLst>
              <a:ext uri="{FF2B5EF4-FFF2-40B4-BE49-F238E27FC236}">
                <a16:creationId xmlns:a16="http://schemas.microsoft.com/office/drawing/2014/main" id="{CA27B392-57EF-4177-BA5B-E36E6043DFDA}"/>
              </a:ext>
            </a:extLst>
          </p:cNvPr>
          <p:cNvSpPr txBox="1"/>
          <p:nvPr/>
        </p:nvSpPr>
        <p:spPr>
          <a:xfrm>
            <a:off x="346239" y="518755"/>
            <a:ext cx="1547218" cy="369332"/>
          </a:xfrm>
          <a:prstGeom prst="rect">
            <a:avLst/>
          </a:prstGeom>
          <a:noFill/>
        </p:spPr>
        <p:txBody>
          <a:bodyPr wrap="none" rtlCol="0">
            <a:spAutoFit/>
          </a:bodyPr>
          <a:lstStyle/>
          <a:p>
            <a:r>
              <a:rPr lang="en-CA" dirty="0"/>
              <a:t>Rhianna Barb</a:t>
            </a:r>
          </a:p>
        </p:txBody>
      </p:sp>
    </p:spTree>
    <p:extLst>
      <p:ext uri="{BB962C8B-B14F-4D97-AF65-F5344CB8AC3E}">
        <p14:creationId xmlns:p14="http://schemas.microsoft.com/office/powerpoint/2010/main" val="6345338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721B2F1A-0F83-4724-8B3A-564C483CFC46}"/>
              </a:ext>
            </a:extLst>
          </p:cNvPr>
          <p:cNvPicPr>
            <a:picLocks noChangeAspect="1"/>
          </p:cNvPicPr>
          <p:nvPr/>
        </p:nvPicPr>
        <p:blipFill>
          <a:blip r:embed="rId3"/>
          <a:stretch>
            <a:fillRect/>
          </a:stretch>
        </p:blipFill>
        <p:spPr>
          <a:xfrm>
            <a:off x="260507" y="888087"/>
            <a:ext cx="10056510" cy="4542199"/>
          </a:xfrm>
          <a:prstGeom prst="rect">
            <a:avLst/>
          </a:prstGeom>
        </p:spPr>
      </p:pic>
      <p:sp>
        <p:nvSpPr>
          <p:cNvPr id="10" name="TextBox 9">
            <a:extLst>
              <a:ext uri="{FF2B5EF4-FFF2-40B4-BE49-F238E27FC236}">
                <a16:creationId xmlns:a16="http://schemas.microsoft.com/office/drawing/2014/main" id="{7CD5D617-4862-4643-95EE-C164F0C45159}"/>
              </a:ext>
            </a:extLst>
          </p:cNvPr>
          <p:cNvSpPr txBox="1"/>
          <p:nvPr/>
        </p:nvSpPr>
        <p:spPr>
          <a:xfrm>
            <a:off x="1257102" y="5449987"/>
            <a:ext cx="5198859" cy="584775"/>
          </a:xfrm>
          <a:prstGeom prst="rect">
            <a:avLst/>
          </a:prstGeom>
          <a:solidFill>
            <a:schemeClr val="accent2">
              <a:lumMod val="20000"/>
              <a:lumOff val="80000"/>
            </a:schemeClr>
          </a:solidFill>
          <a:ln>
            <a:solidFill>
              <a:schemeClr val="accent1">
                <a:shade val="50000"/>
              </a:schemeClr>
            </a:solidFill>
          </a:ln>
          <a:effectLst>
            <a:outerShdw blurRad="50800" dist="38100" dir="2700000" algn="tl" rotWithShape="0">
              <a:prstClr val="black">
                <a:alpha val="40000"/>
              </a:prstClr>
            </a:outerShdw>
          </a:effectLst>
        </p:spPr>
        <p:txBody>
          <a:bodyPr wrap="none" rtlCol="0">
            <a:spAutoFit/>
          </a:bodyPr>
          <a:lstStyle/>
          <a:p>
            <a:r>
              <a:rPr lang="en-CA" sz="1600" dirty="0">
                <a:solidFill>
                  <a:schemeClr val="accent2">
                    <a:lumMod val="75000"/>
                  </a:schemeClr>
                </a:solidFill>
              </a:rPr>
              <a:t>The school can configure conferences so the teacher</a:t>
            </a:r>
          </a:p>
          <a:p>
            <a:r>
              <a:rPr lang="en-CA" sz="1600" dirty="0">
                <a:solidFill>
                  <a:schemeClr val="accent2">
                    <a:lumMod val="75000"/>
                  </a:schemeClr>
                </a:solidFill>
              </a:rPr>
              <a:t>can remove the check to make a time slot unavailable</a:t>
            </a:r>
          </a:p>
        </p:txBody>
      </p:sp>
      <p:sp>
        <p:nvSpPr>
          <p:cNvPr id="11" name="Arrow: Bent 10">
            <a:extLst>
              <a:ext uri="{FF2B5EF4-FFF2-40B4-BE49-F238E27FC236}">
                <a16:creationId xmlns:a16="http://schemas.microsoft.com/office/drawing/2014/main" id="{AB75636C-B76B-4A6D-968F-F9AD2A9FEB58}"/>
              </a:ext>
            </a:extLst>
          </p:cNvPr>
          <p:cNvSpPr/>
          <p:nvPr/>
        </p:nvSpPr>
        <p:spPr>
          <a:xfrm rot="16200000">
            <a:off x="490615" y="5086721"/>
            <a:ext cx="847102" cy="464206"/>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pic>
        <p:nvPicPr>
          <p:cNvPr id="22" name="Picture 21">
            <a:extLst>
              <a:ext uri="{FF2B5EF4-FFF2-40B4-BE49-F238E27FC236}">
                <a16:creationId xmlns:a16="http://schemas.microsoft.com/office/drawing/2014/main" id="{A2597B28-7599-4600-95A9-0DD212E412C4}"/>
              </a:ext>
            </a:extLst>
          </p:cNvPr>
          <p:cNvPicPr>
            <a:picLocks noChangeAspect="1"/>
          </p:cNvPicPr>
          <p:nvPr/>
        </p:nvPicPr>
        <p:blipFill>
          <a:blip r:embed="rId4"/>
          <a:stretch>
            <a:fillRect/>
          </a:stretch>
        </p:blipFill>
        <p:spPr>
          <a:xfrm>
            <a:off x="5444596" y="5065207"/>
            <a:ext cx="148732" cy="144102"/>
          </a:xfrm>
          <a:prstGeom prst="rect">
            <a:avLst/>
          </a:prstGeom>
        </p:spPr>
      </p:pic>
      <p:sp>
        <p:nvSpPr>
          <p:cNvPr id="25" name="Arrow: Right 24">
            <a:extLst>
              <a:ext uri="{FF2B5EF4-FFF2-40B4-BE49-F238E27FC236}">
                <a16:creationId xmlns:a16="http://schemas.microsoft.com/office/drawing/2014/main" id="{F87476A5-9E49-407A-8133-9F56DC270F03}"/>
              </a:ext>
            </a:extLst>
          </p:cNvPr>
          <p:cNvSpPr/>
          <p:nvPr/>
        </p:nvSpPr>
        <p:spPr>
          <a:xfrm rot="5400000">
            <a:off x="9101115" y="4173238"/>
            <a:ext cx="600363" cy="18472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6" name="TextBox 25">
            <a:extLst>
              <a:ext uri="{FF2B5EF4-FFF2-40B4-BE49-F238E27FC236}">
                <a16:creationId xmlns:a16="http://schemas.microsoft.com/office/drawing/2014/main" id="{32D28DBF-9FA6-4B9A-9789-354A86469A8D}"/>
              </a:ext>
            </a:extLst>
          </p:cNvPr>
          <p:cNvSpPr txBox="1"/>
          <p:nvPr/>
        </p:nvSpPr>
        <p:spPr>
          <a:xfrm>
            <a:off x="8052076" y="2753886"/>
            <a:ext cx="3659021" cy="1077218"/>
          </a:xfrm>
          <a:prstGeom prst="rect">
            <a:avLst/>
          </a:prstGeom>
          <a:solidFill>
            <a:schemeClr val="accent2">
              <a:lumMod val="20000"/>
              <a:lumOff val="80000"/>
              <a:alpha val="90000"/>
            </a:schemeClr>
          </a:solidFill>
          <a:ln>
            <a:solidFill>
              <a:schemeClr val="accent1">
                <a:shade val="50000"/>
              </a:schemeClr>
            </a:solidFill>
          </a:ln>
          <a:effectLst>
            <a:outerShdw blurRad="50800" dist="38100" dir="2700000" algn="tl" rotWithShape="0">
              <a:prstClr val="black">
                <a:alpha val="40000"/>
              </a:prstClr>
            </a:outerShdw>
          </a:effectLst>
        </p:spPr>
        <p:txBody>
          <a:bodyPr wrap="square" rtlCol="0">
            <a:spAutoFit/>
          </a:bodyPr>
          <a:lstStyle/>
          <a:p>
            <a:r>
              <a:rPr lang="en-CA" sz="1600" dirty="0">
                <a:solidFill>
                  <a:schemeClr val="accent2">
                    <a:lumMod val="75000"/>
                  </a:schemeClr>
                </a:solidFill>
              </a:rPr>
              <a:t>Use BOOK button only if you are booking an appointment for a parent. This button may not be displayed if teachers do not book appointments.</a:t>
            </a:r>
          </a:p>
        </p:txBody>
      </p:sp>
      <p:sp>
        <p:nvSpPr>
          <p:cNvPr id="31" name="TextBox 30">
            <a:extLst>
              <a:ext uri="{FF2B5EF4-FFF2-40B4-BE49-F238E27FC236}">
                <a16:creationId xmlns:a16="http://schemas.microsoft.com/office/drawing/2014/main" id="{A63B11AB-6F2F-4EDD-9F66-AE9674C29E4E}"/>
              </a:ext>
            </a:extLst>
          </p:cNvPr>
          <p:cNvSpPr txBox="1"/>
          <p:nvPr/>
        </p:nvSpPr>
        <p:spPr>
          <a:xfrm>
            <a:off x="346239" y="518755"/>
            <a:ext cx="1547218" cy="369332"/>
          </a:xfrm>
          <a:prstGeom prst="rect">
            <a:avLst/>
          </a:prstGeom>
          <a:noFill/>
        </p:spPr>
        <p:txBody>
          <a:bodyPr wrap="none" rtlCol="0">
            <a:spAutoFit/>
          </a:bodyPr>
          <a:lstStyle/>
          <a:p>
            <a:r>
              <a:rPr lang="en-CA" dirty="0"/>
              <a:t>Rhianna Barb</a:t>
            </a:r>
          </a:p>
        </p:txBody>
      </p:sp>
    </p:spTree>
    <p:extLst>
      <p:ext uri="{BB962C8B-B14F-4D97-AF65-F5344CB8AC3E}">
        <p14:creationId xmlns:p14="http://schemas.microsoft.com/office/powerpoint/2010/main" val="39202570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7DC5B06-AFC1-4DE5-8FA7-823561F6C04B}"/>
              </a:ext>
            </a:extLst>
          </p:cNvPr>
          <p:cNvPicPr>
            <a:picLocks noChangeAspect="1"/>
          </p:cNvPicPr>
          <p:nvPr/>
        </p:nvPicPr>
        <p:blipFill>
          <a:blip r:embed="rId2"/>
          <a:stretch>
            <a:fillRect/>
          </a:stretch>
        </p:blipFill>
        <p:spPr>
          <a:xfrm>
            <a:off x="260507" y="888087"/>
            <a:ext cx="10056510" cy="4542199"/>
          </a:xfrm>
          <a:prstGeom prst="rect">
            <a:avLst/>
          </a:prstGeom>
        </p:spPr>
      </p:pic>
      <p:sp>
        <p:nvSpPr>
          <p:cNvPr id="3" name="Arrow: Bent 2">
            <a:extLst>
              <a:ext uri="{FF2B5EF4-FFF2-40B4-BE49-F238E27FC236}">
                <a16:creationId xmlns:a16="http://schemas.microsoft.com/office/drawing/2014/main" id="{9933BE32-DAB8-4EC2-97D2-5599D911AE49}"/>
              </a:ext>
            </a:extLst>
          </p:cNvPr>
          <p:cNvSpPr/>
          <p:nvPr/>
        </p:nvSpPr>
        <p:spPr>
          <a:xfrm flipV="1">
            <a:off x="3653473" y="4343735"/>
            <a:ext cx="1459992" cy="847102"/>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4" name="TextBox 3">
            <a:extLst>
              <a:ext uri="{FF2B5EF4-FFF2-40B4-BE49-F238E27FC236}">
                <a16:creationId xmlns:a16="http://schemas.microsoft.com/office/drawing/2014/main" id="{BE68D7D0-252A-429A-8451-B9F9975590FA}"/>
              </a:ext>
            </a:extLst>
          </p:cNvPr>
          <p:cNvSpPr txBox="1"/>
          <p:nvPr/>
        </p:nvSpPr>
        <p:spPr>
          <a:xfrm>
            <a:off x="4553527" y="2091554"/>
            <a:ext cx="3565238" cy="830997"/>
          </a:xfrm>
          <a:prstGeom prst="rect">
            <a:avLst/>
          </a:prstGeom>
          <a:solidFill>
            <a:schemeClr val="accent2">
              <a:lumMod val="20000"/>
              <a:lumOff val="80000"/>
              <a:alpha val="90000"/>
            </a:schemeClr>
          </a:solidFill>
          <a:ln>
            <a:solidFill>
              <a:schemeClr val="accent1">
                <a:shade val="50000"/>
              </a:schemeClr>
            </a:solidFill>
          </a:ln>
          <a:effectLst>
            <a:outerShdw blurRad="50800" dist="38100" dir="2700000" algn="tl" rotWithShape="0">
              <a:prstClr val="black">
                <a:alpha val="40000"/>
              </a:prstClr>
            </a:outerShdw>
          </a:effectLst>
        </p:spPr>
        <p:txBody>
          <a:bodyPr wrap="square" rtlCol="0">
            <a:spAutoFit/>
          </a:bodyPr>
          <a:lstStyle/>
          <a:p>
            <a:r>
              <a:rPr lang="en-CA" sz="1600" dirty="0">
                <a:solidFill>
                  <a:schemeClr val="accent2">
                    <a:lumMod val="75000"/>
                  </a:schemeClr>
                </a:solidFill>
              </a:rPr>
              <a:t>A teacher can invite other available and required staff to a specific conference using the ADD button</a:t>
            </a:r>
          </a:p>
        </p:txBody>
      </p:sp>
      <p:sp>
        <p:nvSpPr>
          <p:cNvPr id="5" name="Arrow: Right 4">
            <a:extLst>
              <a:ext uri="{FF2B5EF4-FFF2-40B4-BE49-F238E27FC236}">
                <a16:creationId xmlns:a16="http://schemas.microsoft.com/office/drawing/2014/main" id="{7C24EB8A-1FAF-4C4C-8953-377335EDA9F0}"/>
              </a:ext>
            </a:extLst>
          </p:cNvPr>
          <p:cNvSpPr/>
          <p:nvPr/>
        </p:nvSpPr>
        <p:spPr>
          <a:xfrm rot="5400000">
            <a:off x="6129871" y="3994911"/>
            <a:ext cx="1758590" cy="3225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TextBox 5">
            <a:extLst>
              <a:ext uri="{FF2B5EF4-FFF2-40B4-BE49-F238E27FC236}">
                <a16:creationId xmlns:a16="http://schemas.microsoft.com/office/drawing/2014/main" id="{D51C8BDB-A5F4-4841-85E7-F98390D7B3F6}"/>
              </a:ext>
            </a:extLst>
          </p:cNvPr>
          <p:cNvSpPr txBox="1"/>
          <p:nvPr/>
        </p:nvSpPr>
        <p:spPr>
          <a:xfrm>
            <a:off x="1146269" y="2918458"/>
            <a:ext cx="3053250" cy="1323439"/>
          </a:xfrm>
          <a:prstGeom prst="rect">
            <a:avLst/>
          </a:prstGeom>
          <a:solidFill>
            <a:schemeClr val="accent2">
              <a:lumMod val="20000"/>
              <a:lumOff val="80000"/>
              <a:alpha val="90000"/>
            </a:schemeClr>
          </a:solidFill>
          <a:ln>
            <a:solidFill>
              <a:schemeClr val="accent1">
                <a:shade val="50000"/>
              </a:schemeClr>
            </a:solidFill>
          </a:ln>
          <a:effectLst>
            <a:outerShdw blurRad="50800" dist="38100" dir="2700000" algn="tl" rotWithShape="0">
              <a:prstClr val="black">
                <a:alpha val="40000"/>
              </a:prstClr>
            </a:outerShdw>
          </a:effectLst>
        </p:spPr>
        <p:txBody>
          <a:bodyPr wrap="square" rtlCol="0">
            <a:spAutoFit/>
          </a:bodyPr>
          <a:lstStyle/>
          <a:p>
            <a:r>
              <a:rPr lang="en-CA" sz="1600" dirty="0">
                <a:solidFill>
                  <a:schemeClr val="accent2">
                    <a:lumMod val="75000"/>
                  </a:schemeClr>
                </a:solidFill>
              </a:rPr>
              <a:t>When additional staff are invited to a meeting, they appear here. The initiating teacher is in bold, others are invitees. </a:t>
            </a:r>
          </a:p>
        </p:txBody>
      </p:sp>
      <p:sp>
        <p:nvSpPr>
          <p:cNvPr id="7" name="TextBox 6">
            <a:extLst>
              <a:ext uri="{FF2B5EF4-FFF2-40B4-BE49-F238E27FC236}">
                <a16:creationId xmlns:a16="http://schemas.microsoft.com/office/drawing/2014/main" id="{8CD7E9E7-4CE0-47DD-BB21-1DEFB4DACE58}"/>
              </a:ext>
            </a:extLst>
          </p:cNvPr>
          <p:cNvSpPr txBox="1"/>
          <p:nvPr/>
        </p:nvSpPr>
        <p:spPr>
          <a:xfrm>
            <a:off x="346239" y="518755"/>
            <a:ext cx="1547218" cy="369332"/>
          </a:xfrm>
          <a:prstGeom prst="rect">
            <a:avLst/>
          </a:prstGeom>
          <a:noFill/>
        </p:spPr>
        <p:txBody>
          <a:bodyPr wrap="none" rtlCol="0">
            <a:spAutoFit/>
          </a:bodyPr>
          <a:lstStyle/>
          <a:p>
            <a:r>
              <a:rPr lang="en-CA" dirty="0"/>
              <a:t>Rhianna Barb</a:t>
            </a:r>
          </a:p>
        </p:txBody>
      </p:sp>
      <p:sp>
        <p:nvSpPr>
          <p:cNvPr id="8" name="TextBox 7">
            <a:extLst>
              <a:ext uri="{FF2B5EF4-FFF2-40B4-BE49-F238E27FC236}">
                <a16:creationId xmlns:a16="http://schemas.microsoft.com/office/drawing/2014/main" id="{2DE2A4E6-BF27-4458-83FE-653F264DF78A}"/>
              </a:ext>
            </a:extLst>
          </p:cNvPr>
          <p:cNvSpPr txBox="1"/>
          <p:nvPr/>
        </p:nvSpPr>
        <p:spPr>
          <a:xfrm>
            <a:off x="6697122" y="5554414"/>
            <a:ext cx="3053250" cy="1077218"/>
          </a:xfrm>
          <a:prstGeom prst="rect">
            <a:avLst/>
          </a:prstGeom>
          <a:solidFill>
            <a:schemeClr val="accent2">
              <a:lumMod val="20000"/>
              <a:lumOff val="80000"/>
              <a:alpha val="90000"/>
            </a:schemeClr>
          </a:solidFill>
          <a:ln>
            <a:solidFill>
              <a:schemeClr val="accent1">
                <a:shade val="50000"/>
              </a:schemeClr>
            </a:solidFill>
          </a:ln>
          <a:effectLst>
            <a:outerShdw blurRad="50800" dist="38100" dir="2700000" algn="tl" rotWithShape="0">
              <a:prstClr val="black">
                <a:alpha val="40000"/>
              </a:prstClr>
            </a:outerShdw>
          </a:effectLst>
        </p:spPr>
        <p:txBody>
          <a:bodyPr wrap="square" rtlCol="0">
            <a:spAutoFit/>
          </a:bodyPr>
          <a:lstStyle/>
          <a:p>
            <a:r>
              <a:rPr lang="en-CA" sz="1600" dirty="0">
                <a:solidFill>
                  <a:schemeClr val="accent2">
                    <a:lumMod val="75000"/>
                  </a:schemeClr>
                </a:solidFill>
              </a:rPr>
              <a:t>If you are a conference invitee, you use the JOIN NOW button to enter into the virtual conference</a:t>
            </a:r>
          </a:p>
        </p:txBody>
      </p:sp>
      <p:sp>
        <p:nvSpPr>
          <p:cNvPr id="9" name="Arrow: Bent 8">
            <a:extLst>
              <a:ext uri="{FF2B5EF4-FFF2-40B4-BE49-F238E27FC236}">
                <a16:creationId xmlns:a16="http://schemas.microsoft.com/office/drawing/2014/main" id="{2B7C624E-3300-4561-ACBC-C42F18BB7693}"/>
              </a:ext>
            </a:extLst>
          </p:cNvPr>
          <p:cNvSpPr/>
          <p:nvPr/>
        </p:nvSpPr>
        <p:spPr>
          <a:xfrm rot="10800000" flipV="1">
            <a:off x="7925291" y="4784436"/>
            <a:ext cx="701473" cy="674598"/>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Tree>
    <p:extLst>
      <p:ext uri="{BB962C8B-B14F-4D97-AF65-F5344CB8AC3E}">
        <p14:creationId xmlns:p14="http://schemas.microsoft.com/office/powerpoint/2010/main" val="2858414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311262F0-860C-49F9-89D2-A492D63C8A03}"/>
              </a:ext>
            </a:extLst>
          </p:cNvPr>
          <p:cNvPicPr>
            <a:picLocks noChangeAspect="1"/>
          </p:cNvPicPr>
          <p:nvPr/>
        </p:nvPicPr>
        <p:blipFill>
          <a:blip r:embed="rId3"/>
          <a:stretch>
            <a:fillRect/>
          </a:stretch>
        </p:blipFill>
        <p:spPr>
          <a:xfrm>
            <a:off x="260507" y="888087"/>
            <a:ext cx="10056510" cy="4542199"/>
          </a:xfrm>
          <a:prstGeom prst="rect">
            <a:avLst/>
          </a:prstGeom>
        </p:spPr>
      </p:pic>
      <p:sp>
        <p:nvSpPr>
          <p:cNvPr id="23" name="TextBox 22">
            <a:extLst>
              <a:ext uri="{FF2B5EF4-FFF2-40B4-BE49-F238E27FC236}">
                <a16:creationId xmlns:a16="http://schemas.microsoft.com/office/drawing/2014/main" id="{B6DE18E2-C78F-42D3-B4B0-DA0194EF4908}"/>
              </a:ext>
            </a:extLst>
          </p:cNvPr>
          <p:cNvSpPr txBox="1"/>
          <p:nvPr/>
        </p:nvSpPr>
        <p:spPr>
          <a:xfrm>
            <a:off x="346239" y="518755"/>
            <a:ext cx="1547218" cy="369332"/>
          </a:xfrm>
          <a:prstGeom prst="rect">
            <a:avLst/>
          </a:prstGeom>
          <a:noFill/>
        </p:spPr>
        <p:txBody>
          <a:bodyPr wrap="none" rtlCol="0">
            <a:spAutoFit/>
          </a:bodyPr>
          <a:lstStyle/>
          <a:p>
            <a:r>
              <a:rPr lang="en-CA" dirty="0"/>
              <a:t>Rhianna Barb</a:t>
            </a:r>
          </a:p>
        </p:txBody>
      </p:sp>
      <p:sp>
        <p:nvSpPr>
          <p:cNvPr id="6" name="Arrow: Right 5">
            <a:extLst>
              <a:ext uri="{FF2B5EF4-FFF2-40B4-BE49-F238E27FC236}">
                <a16:creationId xmlns:a16="http://schemas.microsoft.com/office/drawing/2014/main" id="{140EE3F0-3E82-4264-8440-8D84FB532F03}"/>
              </a:ext>
            </a:extLst>
          </p:cNvPr>
          <p:cNvSpPr/>
          <p:nvPr/>
        </p:nvSpPr>
        <p:spPr>
          <a:xfrm rot="5400000">
            <a:off x="7280838" y="4549524"/>
            <a:ext cx="732322" cy="27851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TextBox 6">
            <a:extLst>
              <a:ext uri="{FF2B5EF4-FFF2-40B4-BE49-F238E27FC236}">
                <a16:creationId xmlns:a16="http://schemas.microsoft.com/office/drawing/2014/main" id="{69FBB346-0FEE-41F3-80C2-2E15F266F0CC}"/>
              </a:ext>
            </a:extLst>
          </p:cNvPr>
          <p:cNvSpPr txBox="1"/>
          <p:nvPr/>
        </p:nvSpPr>
        <p:spPr>
          <a:xfrm>
            <a:off x="1036449" y="4512871"/>
            <a:ext cx="2670983" cy="830997"/>
          </a:xfrm>
          <a:prstGeom prst="rect">
            <a:avLst/>
          </a:prstGeom>
          <a:solidFill>
            <a:schemeClr val="accent2">
              <a:lumMod val="20000"/>
              <a:lumOff val="80000"/>
            </a:schemeClr>
          </a:solidFill>
          <a:ln>
            <a:solidFill>
              <a:schemeClr val="accent1">
                <a:shade val="50000"/>
              </a:schemeClr>
            </a:solidFill>
          </a:ln>
          <a:effectLst>
            <a:outerShdw blurRad="50800" dist="38100" dir="2700000" algn="tl" rotWithShape="0">
              <a:prstClr val="black">
                <a:alpha val="40000"/>
              </a:prstClr>
            </a:outerShdw>
          </a:effectLst>
        </p:spPr>
        <p:txBody>
          <a:bodyPr wrap="square" rtlCol="0">
            <a:spAutoFit/>
          </a:bodyPr>
          <a:lstStyle/>
          <a:p>
            <a:r>
              <a:rPr lang="en-CA" sz="1600" dirty="0">
                <a:solidFill>
                  <a:schemeClr val="accent2">
                    <a:lumMod val="75000"/>
                  </a:schemeClr>
                </a:solidFill>
              </a:rPr>
              <a:t>The teacher’s virtual conference link in their profile is displayed here.</a:t>
            </a:r>
          </a:p>
        </p:txBody>
      </p:sp>
      <p:sp>
        <p:nvSpPr>
          <p:cNvPr id="15" name="TextBox 14">
            <a:extLst>
              <a:ext uri="{FF2B5EF4-FFF2-40B4-BE49-F238E27FC236}">
                <a16:creationId xmlns:a16="http://schemas.microsoft.com/office/drawing/2014/main" id="{D7A38572-EAD2-4BC7-8767-8C8F4D13024C}"/>
              </a:ext>
            </a:extLst>
          </p:cNvPr>
          <p:cNvSpPr txBox="1"/>
          <p:nvPr/>
        </p:nvSpPr>
        <p:spPr>
          <a:xfrm>
            <a:off x="5750228" y="1416808"/>
            <a:ext cx="3659021" cy="2554545"/>
          </a:xfrm>
          <a:prstGeom prst="rect">
            <a:avLst/>
          </a:prstGeom>
          <a:solidFill>
            <a:schemeClr val="accent2">
              <a:lumMod val="20000"/>
              <a:lumOff val="80000"/>
              <a:alpha val="90000"/>
            </a:schemeClr>
          </a:solidFill>
          <a:ln>
            <a:solidFill>
              <a:schemeClr val="accent1">
                <a:shade val="50000"/>
              </a:schemeClr>
            </a:solidFill>
          </a:ln>
          <a:effectLst>
            <a:outerShdw blurRad="50800" dist="38100" dir="2700000" algn="tl" rotWithShape="0">
              <a:prstClr val="black">
                <a:alpha val="40000"/>
              </a:prstClr>
            </a:outerShdw>
          </a:effectLst>
        </p:spPr>
        <p:txBody>
          <a:bodyPr wrap="square" rtlCol="0">
            <a:spAutoFit/>
          </a:bodyPr>
          <a:lstStyle/>
          <a:p>
            <a:r>
              <a:rPr lang="en-CA" sz="1600" dirty="0">
                <a:solidFill>
                  <a:schemeClr val="accent2">
                    <a:lumMod val="75000"/>
                  </a:schemeClr>
                </a:solidFill>
              </a:rPr>
              <a:t>The START NOW button sends a notification to parents that their conference is ready to start and also starts the online meeting for the teacher. In most cases parents will already have used the online meeting application link sent in their confirmation email and be waiting for the teacher to admit them to the meeting. </a:t>
            </a:r>
          </a:p>
        </p:txBody>
      </p:sp>
      <p:sp>
        <p:nvSpPr>
          <p:cNvPr id="24" name="Arrow: Right 23">
            <a:extLst>
              <a:ext uri="{FF2B5EF4-FFF2-40B4-BE49-F238E27FC236}">
                <a16:creationId xmlns:a16="http://schemas.microsoft.com/office/drawing/2014/main" id="{4F1B468D-E4F6-4C57-A4E4-D8CE44744670}"/>
              </a:ext>
            </a:extLst>
          </p:cNvPr>
          <p:cNvSpPr/>
          <p:nvPr/>
        </p:nvSpPr>
        <p:spPr>
          <a:xfrm rot="16200000">
            <a:off x="1741864" y="3986145"/>
            <a:ext cx="732322" cy="27851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7731705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C5FC724-FF91-4947-ABAB-8321866C841F}"/>
              </a:ext>
            </a:extLst>
          </p:cNvPr>
          <p:cNvPicPr>
            <a:picLocks noChangeAspect="1"/>
          </p:cNvPicPr>
          <p:nvPr/>
        </p:nvPicPr>
        <p:blipFill>
          <a:blip r:embed="rId2"/>
          <a:stretch>
            <a:fillRect/>
          </a:stretch>
        </p:blipFill>
        <p:spPr>
          <a:xfrm>
            <a:off x="757381" y="930901"/>
            <a:ext cx="8477067" cy="3872008"/>
          </a:xfrm>
          <a:prstGeom prst="rect">
            <a:avLst/>
          </a:prstGeom>
        </p:spPr>
      </p:pic>
      <p:sp>
        <p:nvSpPr>
          <p:cNvPr id="4" name="TextBox 3">
            <a:extLst>
              <a:ext uri="{FF2B5EF4-FFF2-40B4-BE49-F238E27FC236}">
                <a16:creationId xmlns:a16="http://schemas.microsoft.com/office/drawing/2014/main" id="{982BEEBA-406F-4E71-94E9-36080E9C9643}"/>
              </a:ext>
            </a:extLst>
          </p:cNvPr>
          <p:cNvSpPr txBox="1"/>
          <p:nvPr/>
        </p:nvSpPr>
        <p:spPr>
          <a:xfrm>
            <a:off x="1010423" y="5098473"/>
            <a:ext cx="7970982" cy="1477328"/>
          </a:xfrm>
          <a:prstGeom prst="rect">
            <a:avLst/>
          </a:prstGeom>
          <a:solidFill>
            <a:schemeClr val="accent2">
              <a:lumMod val="20000"/>
              <a:lumOff val="80000"/>
            </a:schemeClr>
          </a:solidFill>
          <a:ln>
            <a:solidFill>
              <a:schemeClr val="accent1">
                <a:shade val="50000"/>
              </a:schemeClr>
            </a:solidFill>
          </a:ln>
        </p:spPr>
        <p:txBody>
          <a:bodyPr wrap="square" rtlCol="0">
            <a:spAutoFit/>
          </a:bodyPr>
          <a:lstStyle/>
          <a:p>
            <a:r>
              <a:rPr lang="en-CA" dirty="0"/>
              <a:t>Although dependent on the online meeting platform, after using the START NOW button to launch the first online conference, teachers can typically manage the admission of scheduled parents to the online conference through the online meeting software and just switch to the schedule tab in their browser to reference which conference is next.</a:t>
            </a:r>
          </a:p>
        </p:txBody>
      </p:sp>
    </p:spTree>
    <p:extLst>
      <p:ext uri="{BB962C8B-B14F-4D97-AF65-F5344CB8AC3E}">
        <p14:creationId xmlns:p14="http://schemas.microsoft.com/office/powerpoint/2010/main" val="40019633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8090009-A104-4668-8A38-0D86B0301C3D}"/>
              </a:ext>
            </a:extLst>
          </p:cNvPr>
          <p:cNvPicPr>
            <a:picLocks noChangeAspect="1"/>
          </p:cNvPicPr>
          <p:nvPr/>
        </p:nvPicPr>
        <p:blipFill>
          <a:blip r:embed="rId3"/>
          <a:stretch>
            <a:fillRect/>
          </a:stretch>
        </p:blipFill>
        <p:spPr>
          <a:xfrm>
            <a:off x="129309" y="864958"/>
            <a:ext cx="9707418" cy="3851784"/>
          </a:xfrm>
          <a:prstGeom prst="rect">
            <a:avLst/>
          </a:prstGeom>
        </p:spPr>
      </p:pic>
      <p:sp>
        <p:nvSpPr>
          <p:cNvPr id="8" name="Arrow: Right 7">
            <a:extLst>
              <a:ext uri="{FF2B5EF4-FFF2-40B4-BE49-F238E27FC236}">
                <a16:creationId xmlns:a16="http://schemas.microsoft.com/office/drawing/2014/main" id="{881B93E6-C720-4D8A-93CB-785D44745350}"/>
              </a:ext>
            </a:extLst>
          </p:cNvPr>
          <p:cNvSpPr/>
          <p:nvPr/>
        </p:nvSpPr>
        <p:spPr>
          <a:xfrm rot="16200000">
            <a:off x="8560956" y="1920008"/>
            <a:ext cx="1886529" cy="25861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TextBox 8">
            <a:extLst>
              <a:ext uri="{FF2B5EF4-FFF2-40B4-BE49-F238E27FC236}">
                <a16:creationId xmlns:a16="http://schemas.microsoft.com/office/drawing/2014/main" id="{B163CF80-E5B6-4167-8A03-15A3D2773BF7}"/>
              </a:ext>
            </a:extLst>
          </p:cNvPr>
          <p:cNvSpPr txBox="1"/>
          <p:nvPr/>
        </p:nvSpPr>
        <p:spPr>
          <a:xfrm>
            <a:off x="7702174" y="3109980"/>
            <a:ext cx="2134553" cy="338554"/>
          </a:xfrm>
          <a:prstGeom prst="rect">
            <a:avLst/>
          </a:prstGeom>
          <a:solidFill>
            <a:schemeClr val="accent2">
              <a:lumMod val="20000"/>
              <a:lumOff val="80000"/>
            </a:schemeClr>
          </a:solidFill>
          <a:ln>
            <a:solidFill>
              <a:schemeClr val="accent1">
                <a:shade val="50000"/>
              </a:schemeClr>
            </a:solidFill>
          </a:ln>
          <a:effectLst>
            <a:outerShdw blurRad="50800" dist="38100" dir="2700000" algn="tl" rotWithShape="0">
              <a:prstClr val="black">
                <a:alpha val="40000"/>
              </a:prstClr>
            </a:outerShdw>
          </a:effectLst>
        </p:spPr>
        <p:txBody>
          <a:bodyPr wrap="square" rtlCol="0">
            <a:spAutoFit/>
          </a:bodyPr>
          <a:lstStyle/>
          <a:p>
            <a:r>
              <a:rPr lang="en-CA" sz="1600" dirty="0">
                <a:solidFill>
                  <a:schemeClr val="accent2">
                    <a:lumMod val="75000"/>
                  </a:schemeClr>
                </a:solidFill>
              </a:rPr>
              <a:t>Log out when exiting</a:t>
            </a:r>
          </a:p>
        </p:txBody>
      </p:sp>
    </p:spTree>
    <p:extLst>
      <p:ext uri="{BB962C8B-B14F-4D97-AF65-F5344CB8AC3E}">
        <p14:creationId xmlns:p14="http://schemas.microsoft.com/office/powerpoint/2010/main" val="16943964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035E889-5E10-4AC8-A723-44A463EEA023}"/>
              </a:ext>
            </a:extLst>
          </p:cNvPr>
          <p:cNvGrpSpPr/>
          <p:nvPr/>
        </p:nvGrpSpPr>
        <p:grpSpPr>
          <a:xfrm>
            <a:off x="775063" y="1311311"/>
            <a:ext cx="8295682" cy="4468342"/>
            <a:chOff x="775063" y="1311311"/>
            <a:chExt cx="8295682" cy="4468342"/>
          </a:xfrm>
        </p:grpSpPr>
        <p:pic>
          <p:nvPicPr>
            <p:cNvPr id="5" name="Picture 4">
              <a:extLst>
                <a:ext uri="{FF2B5EF4-FFF2-40B4-BE49-F238E27FC236}">
                  <a16:creationId xmlns:a16="http://schemas.microsoft.com/office/drawing/2014/main" id="{6FC07E63-E966-42B0-8FD5-9824201BB2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5063" y="1311311"/>
              <a:ext cx="8295682" cy="4468342"/>
            </a:xfrm>
            <a:prstGeom prst="rect">
              <a:avLst/>
            </a:prstGeom>
          </p:spPr>
        </p:pic>
        <p:sp>
          <p:nvSpPr>
            <p:cNvPr id="2" name="TextBox 1">
              <a:extLst>
                <a:ext uri="{FF2B5EF4-FFF2-40B4-BE49-F238E27FC236}">
                  <a16:creationId xmlns:a16="http://schemas.microsoft.com/office/drawing/2014/main" id="{3A026446-FFC8-44B4-A1FB-4AD924EC51EF}"/>
                </a:ext>
              </a:extLst>
            </p:cNvPr>
            <p:cNvSpPr txBox="1"/>
            <p:nvPr/>
          </p:nvSpPr>
          <p:spPr>
            <a:xfrm>
              <a:off x="1524001" y="2464525"/>
              <a:ext cx="6505303" cy="584775"/>
            </a:xfrm>
            <a:prstGeom prst="rect">
              <a:avLst/>
            </a:prstGeom>
            <a:solidFill>
              <a:schemeClr val="bg1"/>
            </a:solidFill>
          </p:spPr>
          <p:txBody>
            <a:bodyPr wrap="square" rtlCol="0">
              <a:spAutoFit/>
            </a:bodyPr>
            <a:lstStyle/>
            <a:p>
              <a:r>
                <a:rPr lang="en-CA" sz="1600" dirty="0"/>
                <a:t>The Memorial School Conference Manager </a:t>
              </a:r>
            </a:p>
            <a:p>
              <a:r>
                <a:rPr lang="en-CA" sz="1600" dirty="0"/>
                <a:t>is open for booking</a:t>
              </a:r>
            </a:p>
          </p:txBody>
        </p:sp>
        <p:sp>
          <p:nvSpPr>
            <p:cNvPr id="3" name="Rectangle 2">
              <a:extLst>
                <a:ext uri="{FF2B5EF4-FFF2-40B4-BE49-F238E27FC236}">
                  <a16:creationId xmlns:a16="http://schemas.microsoft.com/office/drawing/2014/main" id="{6C178884-6E29-4D05-8F7E-1F109A418C17}"/>
                </a:ext>
              </a:extLst>
            </p:cNvPr>
            <p:cNvSpPr/>
            <p:nvPr/>
          </p:nvSpPr>
          <p:spPr>
            <a:xfrm>
              <a:off x="1323703" y="1463040"/>
              <a:ext cx="6827520" cy="3570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TextBox 3">
              <a:extLst>
                <a:ext uri="{FF2B5EF4-FFF2-40B4-BE49-F238E27FC236}">
                  <a16:creationId xmlns:a16="http://schemas.microsoft.com/office/drawing/2014/main" id="{8172F1CA-8E49-4945-AADF-4CF727B01F58}"/>
                </a:ext>
              </a:extLst>
            </p:cNvPr>
            <p:cNvSpPr txBox="1"/>
            <p:nvPr/>
          </p:nvSpPr>
          <p:spPr>
            <a:xfrm>
              <a:off x="6336152" y="3144905"/>
              <a:ext cx="2189018" cy="261610"/>
            </a:xfrm>
            <a:prstGeom prst="rect">
              <a:avLst/>
            </a:prstGeom>
            <a:solidFill>
              <a:schemeClr val="bg1"/>
            </a:solidFill>
          </p:spPr>
          <p:txBody>
            <a:bodyPr wrap="square" rtlCol="0">
              <a:spAutoFit/>
            </a:bodyPr>
            <a:lstStyle/>
            <a:p>
              <a:r>
                <a:rPr lang="en-CA" sz="1100" dirty="0"/>
                <a:t>April 9, 2022  12:05 AM</a:t>
              </a:r>
            </a:p>
          </p:txBody>
        </p:sp>
        <p:sp>
          <p:nvSpPr>
            <p:cNvPr id="6" name="TextBox 5">
              <a:extLst>
                <a:ext uri="{FF2B5EF4-FFF2-40B4-BE49-F238E27FC236}">
                  <a16:creationId xmlns:a16="http://schemas.microsoft.com/office/drawing/2014/main" id="{1A3A737A-4B1E-4003-A081-4868A7D11EF7}"/>
                </a:ext>
              </a:extLst>
            </p:cNvPr>
            <p:cNvSpPr txBox="1"/>
            <p:nvPr/>
          </p:nvSpPr>
          <p:spPr>
            <a:xfrm>
              <a:off x="1524001" y="3545482"/>
              <a:ext cx="6740435" cy="1785104"/>
            </a:xfrm>
            <a:prstGeom prst="rect">
              <a:avLst/>
            </a:prstGeom>
            <a:solidFill>
              <a:schemeClr val="bg1"/>
            </a:solidFill>
          </p:spPr>
          <p:txBody>
            <a:bodyPr wrap="square" rtlCol="0">
              <a:spAutoFit/>
            </a:bodyPr>
            <a:lstStyle/>
            <a:p>
              <a:r>
                <a:rPr lang="en-CA" sz="1100" dirty="0">
                  <a:latin typeface="Calibri" panose="020F0502020204030204" pitchFamily="34" charset="0"/>
                  <a:cs typeface="Calibri" panose="020F0502020204030204" pitchFamily="34" charset="0"/>
                </a:rPr>
                <a:t>Memorial School is using the Conference Manager to schedule parent conferences. This email is to inform you that the </a:t>
              </a:r>
              <a:r>
                <a:rPr lang="en-CA" sz="1100" b="1" dirty="0">
                  <a:latin typeface="Calibri" panose="020F0502020204030204" pitchFamily="34" charset="0"/>
                  <a:cs typeface="Calibri" panose="020F0502020204030204" pitchFamily="34" charset="0"/>
                </a:rPr>
                <a:t>system will open on Wednesday April 10, 2022 at 8:00 AM.</a:t>
              </a:r>
              <a:endParaRPr lang="en-CA" sz="1100" dirty="0">
                <a:latin typeface="Calibri" panose="020F0502020204030204" pitchFamily="34" charset="0"/>
                <a:cs typeface="Calibri" panose="020F0502020204030204" pitchFamily="34" charset="0"/>
              </a:endParaRPr>
            </a:p>
            <a:p>
              <a:endParaRPr lang="en-CA" sz="1100" b="1" dirty="0">
                <a:latin typeface="Calibri" panose="020F0502020204030204" pitchFamily="34" charset="0"/>
                <a:cs typeface="Calibri" panose="020F0502020204030204" pitchFamily="34" charset="0"/>
              </a:endParaRPr>
            </a:p>
            <a:p>
              <a:r>
                <a:rPr lang="en-CA" sz="1100" dirty="0">
                  <a:latin typeface="Calibri" panose="020F0502020204030204" pitchFamily="34" charset="0"/>
                  <a:cs typeface="Calibri" panose="020F0502020204030204" pitchFamily="34" charset="0"/>
                </a:rPr>
                <a:t>The system will close on </a:t>
              </a:r>
              <a:r>
                <a:rPr lang="en-CA" sz="1100" b="1" dirty="0">
                  <a:latin typeface="Calibri" panose="020F0502020204030204" pitchFamily="34" charset="0"/>
                  <a:cs typeface="Calibri" panose="020F0502020204030204" pitchFamily="34" charset="0"/>
                </a:rPr>
                <a:t>Friday April 29, 2022 at 3:00 AM</a:t>
              </a:r>
            </a:p>
            <a:p>
              <a:endParaRPr lang="en-CA" sz="1100" b="1" dirty="0">
                <a:latin typeface="Calibri" panose="020F0502020204030204" pitchFamily="34" charset="0"/>
                <a:cs typeface="Calibri" panose="020F0502020204030204" pitchFamily="34" charset="0"/>
              </a:endParaRPr>
            </a:p>
            <a:p>
              <a:r>
                <a:rPr lang="en-CA" sz="1100" dirty="0">
                  <a:latin typeface="Calibri" panose="020F0502020204030204" pitchFamily="34" charset="0"/>
                  <a:cs typeface="Calibri" panose="020F0502020204030204" pitchFamily="34" charset="0"/>
                </a:rPr>
                <a:t>You can access the Conference Manager by logging into your PowerSchool account at:</a:t>
              </a:r>
            </a:p>
            <a:p>
              <a:r>
                <a:rPr lang="en-CA" sz="1100" b="1" dirty="0">
                  <a:solidFill>
                    <a:srgbClr val="0070C0"/>
                  </a:solidFill>
                  <a:latin typeface="Calibri" panose="020F0502020204030204" pitchFamily="34" charset="0"/>
                  <a:cs typeface="Calibri" panose="020F0502020204030204" pitchFamily="34" charset="0"/>
                </a:rPr>
                <a:t>https://memorial.powerschool.com </a:t>
              </a:r>
            </a:p>
            <a:p>
              <a:endParaRPr lang="en-CA" sz="1100" b="1" dirty="0">
                <a:solidFill>
                  <a:srgbClr val="0070C0"/>
                </a:solidFill>
                <a:latin typeface="Calibri" panose="020F0502020204030204" pitchFamily="34" charset="0"/>
                <a:cs typeface="Calibri" panose="020F0502020204030204" pitchFamily="34" charset="0"/>
              </a:endParaRPr>
            </a:p>
            <a:p>
              <a:endParaRPr lang="en-CA" sz="1100" b="1" dirty="0">
                <a:solidFill>
                  <a:srgbClr val="0070C0"/>
                </a:solidFill>
                <a:latin typeface="Calibri" panose="020F0502020204030204" pitchFamily="34" charset="0"/>
                <a:cs typeface="Calibri" panose="020F0502020204030204" pitchFamily="34" charset="0"/>
              </a:endParaRPr>
            </a:p>
            <a:p>
              <a:r>
                <a:rPr lang="en-CA" sz="1100" dirty="0">
                  <a:latin typeface="Calibri" panose="020F0502020204030204" pitchFamily="34" charset="0"/>
                  <a:cs typeface="Calibri" panose="020F0502020204030204" pitchFamily="34" charset="0"/>
                </a:rPr>
                <a:t>Please do not reply to this email. If you wish to contact the school, you can reach </a:t>
              </a:r>
              <a:r>
                <a:rPr lang="en-CA" sz="1100">
                  <a:latin typeface="Calibri" panose="020F0502020204030204" pitchFamily="34" charset="0"/>
                  <a:cs typeface="Calibri" panose="020F0502020204030204" pitchFamily="34" charset="0"/>
                </a:rPr>
                <a:t>Heather Fox at 408-555-1212.</a:t>
              </a:r>
              <a:endParaRPr lang="en-CA" sz="1100" dirty="0">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19740211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68BA6E7-45ED-474B-BE45-984A89B82B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1907" y="796789"/>
            <a:ext cx="10408185" cy="5264421"/>
          </a:xfrm>
          <a:prstGeom prst="rect">
            <a:avLst/>
          </a:prstGeom>
        </p:spPr>
      </p:pic>
    </p:spTree>
    <p:extLst>
      <p:ext uri="{BB962C8B-B14F-4D97-AF65-F5344CB8AC3E}">
        <p14:creationId xmlns:p14="http://schemas.microsoft.com/office/powerpoint/2010/main" val="15455365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CEA35F8-AE15-48B6-96F7-F482EC389C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766" y="666608"/>
            <a:ext cx="12008467" cy="5524784"/>
          </a:xfrm>
          <a:prstGeom prst="rect">
            <a:avLst/>
          </a:prstGeom>
        </p:spPr>
      </p:pic>
      <p:sp>
        <p:nvSpPr>
          <p:cNvPr id="7" name="Oval 6">
            <a:extLst>
              <a:ext uri="{FF2B5EF4-FFF2-40B4-BE49-F238E27FC236}">
                <a16:creationId xmlns:a16="http://schemas.microsoft.com/office/drawing/2014/main" id="{E6E267DA-1591-48BC-AFF0-DDA2A98276DD}"/>
              </a:ext>
            </a:extLst>
          </p:cNvPr>
          <p:cNvSpPr/>
          <p:nvPr/>
        </p:nvSpPr>
        <p:spPr>
          <a:xfrm>
            <a:off x="10048461" y="1202635"/>
            <a:ext cx="1073426" cy="64604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451488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hlinkClick r:id="rId3"/>
            <a:extLst>
              <a:ext uri="{FF2B5EF4-FFF2-40B4-BE49-F238E27FC236}">
                <a16:creationId xmlns:a16="http://schemas.microsoft.com/office/drawing/2014/main" id="{38C71523-9B8C-494F-B01B-101C67731BA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664" y="291939"/>
            <a:ext cx="12084671" cy="6274122"/>
          </a:xfrm>
          <a:prstGeom prst="rect">
            <a:avLst/>
          </a:prstGeom>
        </p:spPr>
      </p:pic>
      <p:sp>
        <p:nvSpPr>
          <p:cNvPr id="2" name="Oval 1">
            <a:extLst>
              <a:ext uri="{FF2B5EF4-FFF2-40B4-BE49-F238E27FC236}">
                <a16:creationId xmlns:a16="http://schemas.microsoft.com/office/drawing/2014/main" id="{93C36584-F32F-4B65-875C-4A876DA49523}"/>
              </a:ext>
            </a:extLst>
          </p:cNvPr>
          <p:cNvSpPr/>
          <p:nvPr/>
        </p:nvSpPr>
        <p:spPr>
          <a:xfrm>
            <a:off x="7333673" y="2983345"/>
            <a:ext cx="1773381" cy="609600"/>
          </a:xfrm>
          <a:prstGeom prst="ellipse">
            <a:avLst/>
          </a:prstGeom>
          <a:noFill/>
          <a:ln w="603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7868443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C00B1A2E-CCFC-4D78-977F-9935378D3C2B}"/>
              </a:ext>
            </a:extLst>
          </p:cNvPr>
          <p:cNvGrpSpPr/>
          <p:nvPr/>
        </p:nvGrpSpPr>
        <p:grpSpPr>
          <a:xfrm>
            <a:off x="245214" y="748146"/>
            <a:ext cx="9409715" cy="4304146"/>
            <a:chOff x="245214" y="748146"/>
            <a:chExt cx="9409715" cy="4304146"/>
          </a:xfrm>
        </p:grpSpPr>
        <p:pic>
          <p:nvPicPr>
            <p:cNvPr id="15" name="Picture 14">
              <a:extLst>
                <a:ext uri="{FF2B5EF4-FFF2-40B4-BE49-F238E27FC236}">
                  <a16:creationId xmlns:a16="http://schemas.microsoft.com/office/drawing/2014/main" id="{6AC99C7C-B879-4DF2-8FBF-776A1C490E47}"/>
                </a:ext>
              </a:extLst>
            </p:cNvPr>
            <p:cNvPicPr>
              <a:picLocks noChangeAspect="1"/>
            </p:cNvPicPr>
            <p:nvPr/>
          </p:nvPicPr>
          <p:blipFill>
            <a:blip r:embed="rId3"/>
            <a:stretch>
              <a:fillRect/>
            </a:stretch>
          </p:blipFill>
          <p:spPr>
            <a:xfrm>
              <a:off x="245214" y="748146"/>
              <a:ext cx="9409715" cy="4304146"/>
            </a:xfrm>
            <a:prstGeom prst="rect">
              <a:avLst/>
            </a:prstGeom>
          </p:spPr>
        </p:pic>
        <p:sp>
          <p:nvSpPr>
            <p:cNvPr id="16" name="Rectangle 15">
              <a:extLst>
                <a:ext uri="{FF2B5EF4-FFF2-40B4-BE49-F238E27FC236}">
                  <a16:creationId xmlns:a16="http://schemas.microsoft.com/office/drawing/2014/main" id="{BF53E783-45F0-40EA-9E54-E3B95AFB4719}"/>
                </a:ext>
              </a:extLst>
            </p:cNvPr>
            <p:cNvSpPr/>
            <p:nvPr/>
          </p:nvSpPr>
          <p:spPr>
            <a:xfrm>
              <a:off x="886693" y="805107"/>
              <a:ext cx="4359564" cy="169575"/>
            </a:xfrm>
            <a:prstGeom prst="rect">
              <a:avLst/>
            </a:prstGeom>
            <a:solidFill>
              <a:srgbClr val="04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11" name="TextBox 10">
            <a:extLst>
              <a:ext uri="{FF2B5EF4-FFF2-40B4-BE49-F238E27FC236}">
                <a16:creationId xmlns:a16="http://schemas.microsoft.com/office/drawing/2014/main" id="{A61572BD-C990-4715-9282-84C4DDD7E32F}"/>
              </a:ext>
            </a:extLst>
          </p:cNvPr>
          <p:cNvSpPr txBox="1"/>
          <p:nvPr/>
        </p:nvSpPr>
        <p:spPr>
          <a:xfrm>
            <a:off x="4200453" y="4682989"/>
            <a:ext cx="4786529" cy="1200329"/>
          </a:xfrm>
          <a:prstGeom prst="rect">
            <a:avLst/>
          </a:prstGeom>
          <a:solidFill>
            <a:schemeClr val="accent2">
              <a:lumMod val="20000"/>
              <a:lumOff val="80000"/>
            </a:schemeClr>
          </a:solidFill>
          <a:ln>
            <a:solidFill>
              <a:schemeClr val="accent1">
                <a:shade val="50000"/>
              </a:schemeClr>
            </a:solidFill>
          </a:ln>
        </p:spPr>
        <p:txBody>
          <a:bodyPr wrap="square" rtlCol="0">
            <a:spAutoFit/>
          </a:bodyPr>
          <a:lstStyle/>
          <a:p>
            <a:r>
              <a:rPr lang="en-CA" dirty="0"/>
              <a:t>Once logged in the parent starts the booking process by using the conference session drop down list and selecting the date they are interested in making a booking</a:t>
            </a:r>
          </a:p>
        </p:txBody>
      </p:sp>
    </p:spTree>
    <p:extLst>
      <p:ext uri="{BB962C8B-B14F-4D97-AF65-F5344CB8AC3E}">
        <p14:creationId xmlns:p14="http://schemas.microsoft.com/office/powerpoint/2010/main" val="38114710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A809C138-3690-45F6-AF4E-B3DA721BF972}"/>
              </a:ext>
            </a:extLst>
          </p:cNvPr>
          <p:cNvPicPr>
            <a:picLocks noChangeAspect="1"/>
          </p:cNvPicPr>
          <p:nvPr/>
        </p:nvPicPr>
        <p:blipFill>
          <a:blip r:embed="rId3"/>
          <a:stretch>
            <a:fillRect/>
          </a:stretch>
        </p:blipFill>
        <p:spPr>
          <a:xfrm>
            <a:off x="692727" y="1136071"/>
            <a:ext cx="9063739" cy="3964367"/>
          </a:xfrm>
          <a:prstGeom prst="rect">
            <a:avLst/>
          </a:prstGeom>
        </p:spPr>
      </p:pic>
    </p:spTree>
    <p:extLst>
      <p:ext uri="{BB962C8B-B14F-4D97-AF65-F5344CB8AC3E}">
        <p14:creationId xmlns:p14="http://schemas.microsoft.com/office/powerpoint/2010/main" val="29092402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4C62C164-2478-45A5-A63D-24A3EADE508F}"/>
              </a:ext>
            </a:extLst>
          </p:cNvPr>
          <p:cNvPicPr>
            <a:picLocks noChangeAspect="1"/>
          </p:cNvPicPr>
          <p:nvPr/>
        </p:nvPicPr>
        <p:blipFill>
          <a:blip r:embed="rId3"/>
          <a:stretch>
            <a:fillRect/>
          </a:stretch>
        </p:blipFill>
        <p:spPr>
          <a:xfrm>
            <a:off x="387927" y="641218"/>
            <a:ext cx="9208948" cy="4039204"/>
          </a:xfrm>
          <a:prstGeom prst="rect">
            <a:avLst/>
          </a:prstGeom>
        </p:spPr>
      </p:pic>
      <p:sp>
        <p:nvSpPr>
          <p:cNvPr id="10" name="Rectangle 9">
            <a:extLst>
              <a:ext uri="{FF2B5EF4-FFF2-40B4-BE49-F238E27FC236}">
                <a16:creationId xmlns:a16="http://schemas.microsoft.com/office/drawing/2014/main" id="{FC893010-6416-4E88-9909-C3EEB8CA1BD7}"/>
              </a:ext>
            </a:extLst>
          </p:cNvPr>
          <p:cNvSpPr/>
          <p:nvPr/>
        </p:nvSpPr>
        <p:spPr>
          <a:xfrm>
            <a:off x="1034475" y="688580"/>
            <a:ext cx="4359564" cy="169575"/>
          </a:xfrm>
          <a:prstGeom prst="rect">
            <a:avLst/>
          </a:prstGeom>
          <a:solidFill>
            <a:srgbClr val="04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4" name="TextBox 13">
            <a:extLst>
              <a:ext uri="{FF2B5EF4-FFF2-40B4-BE49-F238E27FC236}">
                <a16:creationId xmlns:a16="http://schemas.microsoft.com/office/drawing/2014/main" id="{17089A85-6354-498E-8BA0-8CE3A702E4BB}"/>
              </a:ext>
            </a:extLst>
          </p:cNvPr>
          <p:cNvSpPr txBox="1"/>
          <p:nvPr/>
        </p:nvSpPr>
        <p:spPr>
          <a:xfrm>
            <a:off x="2133600" y="4858327"/>
            <a:ext cx="3570208" cy="369332"/>
          </a:xfrm>
          <a:prstGeom prst="rect">
            <a:avLst/>
          </a:prstGeom>
          <a:solidFill>
            <a:schemeClr val="accent2">
              <a:lumMod val="20000"/>
              <a:lumOff val="80000"/>
            </a:schemeClr>
          </a:solidFill>
          <a:ln>
            <a:solidFill>
              <a:schemeClr val="accent1">
                <a:shade val="50000"/>
              </a:schemeClr>
            </a:solidFill>
          </a:ln>
        </p:spPr>
        <p:txBody>
          <a:bodyPr wrap="none" rtlCol="0">
            <a:spAutoFit/>
          </a:bodyPr>
          <a:lstStyle/>
          <a:p>
            <a:r>
              <a:rPr lang="en-CA" dirty="0">
                <a:solidFill>
                  <a:schemeClr val="accent2">
                    <a:lumMod val="75000"/>
                  </a:schemeClr>
                </a:solidFill>
              </a:rPr>
              <a:t>6:30 available time slot selected</a:t>
            </a:r>
          </a:p>
        </p:txBody>
      </p:sp>
    </p:spTree>
    <p:extLst>
      <p:ext uri="{BB962C8B-B14F-4D97-AF65-F5344CB8AC3E}">
        <p14:creationId xmlns:p14="http://schemas.microsoft.com/office/powerpoint/2010/main" val="2343444227"/>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3701</TotalTime>
  <Words>1365</Words>
  <Application>Microsoft Office PowerPoint</Application>
  <PresentationFormat>Widescreen</PresentationFormat>
  <Paragraphs>111</Paragraphs>
  <Slides>25</Slides>
  <Notes>21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Trebuchet MS</vt:lpstr>
      <vt:lpstr>Wingdings 3</vt:lpstr>
      <vt:lpstr>Facet</vt:lpstr>
      <vt:lpstr>Conference Manager*  </vt:lpstr>
      <vt:lpstr>Parent Booking Process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Teacher Schedule</vt:lpstr>
      <vt:lpstr>Access the Conference Manager</vt:lpstr>
      <vt:lpstr>Login credentials</vt:lpstr>
      <vt:lpstr>Forgot or can’t find your password?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Brant Parker</dc:creator>
  <cp:lastModifiedBy>Brant Parker</cp:lastModifiedBy>
  <cp:revision>32</cp:revision>
  <dcterms:created xsi:type="dcterms:W3CDTF">2020-02-04T05:51:31Z</dcterms:created>
  <dcterms:modified xsi:type="dcterms:W3CDTF">2021-09-23T02:58:25Z</dcterms:modified>
</cp:coreProperties>
</file>