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61" r:id="rId2"/>
    <p:sldId id="266" r:id="rId3"/>
    <p:sldId id="286" r:id="rId4"/>
    <p:sldId id="256" r:id="rId5"/>
    <p:sldId id="263" r:id="rId6"/>
    <p:sldId id="267" r:id="rId7"/>
    <p:sldId id="268" r:id="rId8"/>
    <p:sldId id="269" r:id="rId9"/>
    <p:sldId id="284" r:id="rId10"/>
    <p:sldId id="270" r:id="rId11"/>
    <p:sldId id="272" r:id="rId12"/>
    <p:sldId id="271" r:id="rId13"/>
    <p:sldId id="273" r:id="rId14"/>
    <p:sldId id="282" r:id="rId15"/>
    <p:sldId id="283" r:id="rId16"/>
    <p:sldId id="285" r:id="rId17"/>
    <p:sldId id="276" r:id="rId18"/>
    <p:sldId id="279" r:id="rId19"/>
    <p:sldId id="280" r:id="rId20"/>
    <p:sldId id="281" r:id="rId21"/>
    <p:sldId id="278"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
      <p:font typeface="Wingdings 3" panose="05040102010807070707" pitchFamily="18" charset="2"/>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t Parker" userId="dfe3776f992a83fc" providerId="LiveId" clId="{E4F041E4-AD4C-4842-A0ED-214781A80A3F}"/>
    <pc:docChg chg="custSel addSld delSld modSld">
      <pc:chgData name="Brant Parker" userId="dfe3776f992a83fc" providerId="LiveId" clId="{E4F041E4-AD4C-4842-A0ED-214781A80A3F}" dt="2021-09-20T23:23:19.163" v="1165" actId="20577"/>
      <pc:docMkLst>
        <pc:docMk/>
      </pc:docMkLst>
      <pc:sldChg chg="addSp modSp mod modNotesTx">
        <pc:chgData name="Brant Parker" userId="dfe3776f992a83fc" providerId="LiveId" clId="{E4F041E4-AD4C-4842-A0ED-214781A80A3F}" dt="2021-09-06T17:35:24.631" v="1047" actId="1076"/>
        <pc:sldMkLst>
          <pc:docMk/>
          <pc:sldMk cId="1974021156" sldId="256"/>
        </pc:sldMkLst>
        <pc:spChg chg="mod">
          <ac:chgData name="Brant Parker" userId="dfe3776f992a83fc" providerId="LiveId" clId="{E4F041E4-AD4C-4842-A0ED-214781A80A3F}" dt="2021-09-06T17:14:45.109" v="85" actId="20577"/>
          <ac:spMkLst>
            <pc:docMk/>
            <pc:sldMk cId="1974021156" sldId="256"/>
            <ac:spMk id="6" creationId="{1A3A737A-4B1E-4003-A081-4868A7D11EF7}"/>
          </ac:spMkLst>
        </pc:spChg>
        <pc:spChg chg="add mod">
          <ac:chgData name="Brant Parker" userId="dfe3776f992a83fc" providerId="LiveId" clId="{E4F041E4-AD4C-4842-A0ED-214781A80A3F}" dt="2021-09-06T17:35:24.631" v="1047" actId="1076"/>
          <ac:spMkLst>
            <pc:docMk/>
            <pc:sldMk cId="1974021156" sldId="256"/>
            <ac:spMk id="8" creationId="{BF60DEEF-29DB-46F4-B869-EF1F70D7D335}"/>
          </ac:spMkLst>
        </pc:spChg>
        <pc:grpChg chg="mod">
          <ac:chgData name="Brant Parker" userId="dfe3776f992a83fc" providerId="LiveId" clId="{E4F041E4-AD4C-4842-A0ED-214781A80A3F}" dt="2021-09-06T17:25:34.927" v="727" actId="1035"/>
          <ac:grpSpMkLst>
            <pc:docMk/>
            <pc:sldMk cId="1974021156" sldId="256"/>
            <ac:grpSpMk id="7" creationId="{A035E889-5E10-4AC8-A723-44A463EEA023}"/>
          </ac:grpSpMkLst>
        </pc:grpChg>
      </pc:sldChg>
      <pc:sldChg chg="del">
        <pc:chgData name="Brant Parker" userId="dfe3776f992a83fc" providerId="LiveId" clId="{E4F041E4-AD4C-4842-A0ED-214781A80A3F}" dt="2021-09-06T17:15:40.132" v="87" actId="47"/>
        <pc:sldMkLst>
          <pc:docMk/>
          <pc:sldMk cId="3451488599" sldId="257"/>
        </pc:sldMkLst>
      </pc:sldChg>
      <pc:sldChg chg="del">
        <pc:chgData name="Brant Parker" userId="dfe3776f992a83fc" providerId="LiveId" clId="{E4F041E4-AD4C-4842-A0ED-214781A80A3F}" dt="2021-09-06T17:15:41.665" v="88" actId="47"/>
        <pc:sldMkLst>
          <pc:docMk/>
          <pc:sldMk cId="786844333" sldId="258"/>
        </pc:sldMkLst>
      </pc:sldChg>
      <pc:sldChg chg="modSp mod">
        <pc:chgData name="Brant Parker" userId="dfe3776f992a83fc" providerId="LiveId" clId="{E4F041E4-AD4C-4842-A0ED-214781A80A3F}" dt="2021-09-06T17:42:49.654" v="1064" actId="27636"/>
        <pc:sldMkLst>
          <pc:docMk/>
          <pc:sldMk cId="3140454807" sldId="261"/>
        </pc:sldMkLst>
        <pc:spChg chg="mod">
          <ac:chgData name="Brant Parker" userId="dfe3776f992a83fc" providerId="LiveId" clId="{E4F041E4-AD4C-4842-A0ED-214781A80A3F}" dt="2021-09-06T17:42:44.478" v="1062" actId="20577"/>
          <ac:spMkLst>
            <pc:docMk/>
            <pc:sldMk cId="3140454807" sldId="261"/>
            <ac:spMk id="2" creationId="{01E1F02B-E775-4080-8516-6789437C2EAB}"/>
          </ac:spMkLst>
        </pc:spChg>
        <pc:spChg chg="mod">
          <ac:chgData name="Brant Parker" userId="dfe3776f992a83fc" providerId="LiveId" clId="{E4F041E4-AD4C-4842-A0ED-214781A80A3F}" dt="2021-09-06T17:42:49.654" v="1064" actId="27636"/>
          <ac:spMkLst>
            <pc:docMk/>
            <pc:sldMk cId="3140454807" sldId="261"/>
            <ac:spMk id="3" creationId="{A0E5BEBD-1590-41AE-BF73-67B795877A3C}"/>
          </ac:spMkLst>
        </pc:spChg>
      </pc:sldChg>
      <pc:sldChg chg="del">
        <pc:chgData name="Brant Parker" userId="dfe3776f992a83fc" providerId="LiveId" clId="{E4F041E4-AD4C-4842-A0ED-214781A80A3F}" dt="2021-09-06T17:15:38.018" v="86" actId="47"/>
        <pc:sldMkLst>
          <pc:docMk/>
          <pc:sldMk cId="1545536576" sldId="262"/>
        </pc:sldMkLst>
      </pc:sldChg>
      <pc:sldChg chg="addSp modSp mod">
        <pc:chgData name="Brant Parker" userId="dfe3776f992a83fc" providerId="LiveId" clId="{E4F041E4-AD4C-4842-A0ED-214781A80A3F}" dt="2021-09-06T17:34:05.778" v="1045" actId="14100"/>
        <pc:sldMkLst>
          <pc:docMk/>
          <pc:sldMk cId="1617520719" sldId="263"/>
        </pc:sldMkLst>
        <pc:spChg chg="add mod">
          <ac:chgData name="Brant Parker" userId="dfe3776f992a83fc" providerId="LiveId" clId="{E4F041E4-AD4C-4842-A0ED-214781A80A3F}" dt="2021-09-06T17:34:05.778" v="1045" actId="14100"/>
          <ac:spMkLst>
            <pc:docMk/>
            <pc:sldMk cId="1617520719" sldId="263"/>
            <ac:spMk id="11" creationId="{A61572BD-C990-4715-9282-84C4DDD7E32F}"/>
          </ac:spMkLst>
        </pc:spChg>
      </pc:sldChg>
      <pc:sldChg chg="modNotesTx">
        <pc:chgData name="Brant Parker" userId="dfe3776f992a83fc" providerId="LiveId" clId="{E4F041E4-AD4C-4842-A0ED-214781A80A3F}" dt="2021-09-06T17:30:24.506" v="901" actId="20577"/>
        <pc:sldMkLst>
          <pc:docMk/>
          <pc:sldMk cId="3871010470" sldId="267"/>
        </pc:sldMkLst>
      </pc:sldChg>
      <pc:sldChg chg="modSp mod">
        <pc:chgData name="Brant Parker" userId="dfe3776f992a83fc" providerId="LiveId" clId="{E4F041E4-AD4C-4842-A0ED-214781A80A3F}" dt="2021-09-06T17:29:28.112" v="886" actId="692"/>
        <pc:sldMkLst>
          <pc:docMk/>
          <pc:sldMk cId="3965678562" sldId="271"/>
        </pc:sldMkLst>
        <pc:spChg chg="mod">
          <ac:chgData name="Brant Parker" userId="dfe3776f992a83fc" providerId="LiveId" clId="{E4F041E4-AD4C-4842-A0ED-214781A80A3F}" dt="2021-09-06T17:29:28.112" v="886" actId="692"/>
          <ac:spMkLst>
            <pc:docMk/>
            <pc:sldMk cId="3965678562" sldId="271"/>
            <ac:spMk id="12" creationId="{4A36CB36-1A38-4AC2-ACD1-76DF43DE7F53}"/>
          </ac:spMkLst>
        </pc:spChg>
      </pc:sldChg>
      <pc:sldChg chg="modSp mod">
        <pc:chgData name="Brant Parker" userId="dfe3776f992a83fc" providerId="LiveId" clId="{E4F041E4-AD4C-4842-A0ED-214781A80A3F}" dt="2021-09-06T17:29:07.226" v="883" actId="692"/>
        <pc:sldMkLst>
          <pc:docMk/>
          <pc:sldMk cId="2959095074" sldId="273"/>
        </pc:sldMkLst>
        <pc:spChg chg="mod">
          <ac:chgData name="Brant Parker" userId="dfe3776f992a83fc" providerId="LiveId" clId="{E4F041E4-AD4C-4842-A0ED-214781A80A3F}" dt="2021-09-06T17:29:07.226" v="883" actId="692"/>
          <ac:spMkLst>
            <pc:docMk/>
            <pc:sldMk cId="2959095074" sldId="273"/>
            <ac:spMk id="11" creationId="{28584D5A-13AD-472D-B75B-210CE6D632F1}"/>
          </ac:spMkLst>
        </pc:spChg>
      </pc:sldChg>
      <pc:sldChg chg="modSp mod">
        <pc:chgData name="Brant Parker" userId="dfe3776f992a83fc" providerId="LiveId" clId="{E4F041E4-AD4C-4842-A0ED-214781A80A3F}" dt="2021-09-06T17:35:55.180" v="1049" actId="14100"/>
        <pc:sldMkLst>
          <pc:docMk/>
          <pc:sldMk cId="28787" sldId="278"/>
        </pc:sldMkLst>
        <pc:spChg chg="mod">
          <ac:chgData name="Brant Parker" userId="dfe3776f992a83fc" providerId="LiveId" clId="{E4F041E4-AD4C-4842-A0ED-214781A80A3F}" dt="2021-09-06T17:35:55.180" v="1049" actId="14100"/>
          <ac:spMkLst>
            <pc:docMk/>
            <pc:sldMk cId="28787" sldId="278"/>
            <ac:spMk id="8" creationId="{881B93E6-C720-4D8A-93CB-785D44745350}"/>
          </ac:spMkLst>
        </pc:spChg>
        <pc:spChg chg="mod">
          <ac:chgData name="Brant Parker" userId="dfe3776f992a83fc" providerId="LiveId" clId="{E4F041E4-AD4C-4842-A0ED-214781A80A3F}" dt="2021-09-06T17:35:51.440" v="1048" actId="1076"/>
          <ac:spMkLst>
            <pc:docMk/>
            <pc:sldMk cId="28787" sldId="278"/>
            <ac:spMk id="9" creationId="{B163CF80-E5B6-4167-8A03-15A3D2773BF7}"/>
          </ac:spMkLst>
        </pc:spChg>
      </pc:sldChg>
      <pc:sldChg chg="modSp mod">
        <pc:chgData name="Brant Parker" userId="dfe3776f992a83fc" providerId="LiveId" clId="{E4F041E4-AD4C-4842-A0ED-214781A80A3F}" dt="2021-09-07T21:22:35.235" v="1075" actId="20577"/>
        <pc:sldMkLst>
          <pc:docMk/>
          <pc:sldMk cId="1538513595" sldId="281"/>
        </pc:sldMkLst>
        <pc:spChg chg="mod">
          <ac:chgData name="Brant Parker" userId="dfe3776f992a83fc" providerId="LiveId" clId="{E4F041E4-AD4C-4842-A0ED-214781A80A3F}" dt="2021-09-07T21:22:35.235" v="1075" actId="20577"/>
          <ac:spMkLst>
            <pc:docMk/>
            <pc:sldMk cId="1538513595" sldId="281"/>
            <ac:spMk id="9" creationId="{DCB937F4-40B8-4B21-B72A-849C1F5725E1}"/>
          </ac:spMkLst>
        </pc:spChg>
      </pc:sldChg>
      <pc:sldChg chg="addSp delSp modSp mod">
        <pc:chgData name="Brant Parker" userId="dfe3776f992a83fc" providerId="LiveId" clId="{E4F041E4-AD4C-4842-A0ED-214781A80A3F}" dt="2021-09-07T02:29:35.548" v="1067" actId="478"/>
        <pc:sldMkLst>
          <pc:docMk/>
          <pc:sldMk cId="854188508" sldId="284"/>
        </pc:sldMkLst>
        <pc:spChg chg="add del mod">
          <ac:chgData name="Brant Parker" userId="dfe3776f992a83fc" providerId="LiveId" clId="{E4F041E4-AD4C-4842-A0ED-214781A80A3F}" dt="2021-09-07T02:29:27.893" v="1065" actId="478"/>
          <ac:spMkLst>
            <pc:docMk/>
            <pc:sldMk cId="854188508" sldId="284"/>
            <ac:spMk id="6" creationId="{25D6858D-D658-4A10-866A-0D74334354FC}"/>
          </ac:spMkLst>
        </pc:spChg>
        <pc:spChg chg="add del mod">
          <ac:chgData name="Brant Parker" userId="dfe3776f992a83fc" providerId="LiveId" clId="{E4F041E4-AD4C-4842-A0ED-214781A80A3F}" dt="2021-09-07T02:29:35.548" v="1067" actId="478"/>
          <ac:spMkLst>
            <pc:docMk/>
            <pc:sldMk cId="854188508" sldId="284"/>
            <ac:spMk id="7" creationId="{6E9E64C8-837A-49BD-AA7C-E83B8628185D}"/>
          </ac:spMkLst>
        </pc:spChg>
        <pc:spChg chg="add mod">
          <ac:chgData name="Brant Parker" userId="dfe3776f992a83fc" providerId="LiveId" clId="{E4F041E4-AD4C-4842-A0ED-214781A80A3F}" dt="2021-09-07T02:29:29.293" v="1066"/>
          <ac:spMkLst>
            <pc:docMk/>
            <pc:sldMk cId="854188508" sldId="284"/>
            <ac:spMk id="8" creationId="{601E1377-8A44-4033-BB44-7275412FF380}"/>
          </ac:spMkLst>
        </pc:spChg>
        <pc:spChg chg="add mod">
          <ac:chgData name="Brant Parker" userId="dfe3776f992a83fc" providerId="LiveId" clId="{E4F041E4-AD4C-4842-A0ED-214781A80A3F}" dt="2021-09-07T02:29:29.293" v="1066"/>
          <ac:spMkLst>
            <pc:docMk/>
            <pc:sldMk cId="854188508" sldId="284"/>
            <ac:spMk id="9" creationId="{1C8A9D57-9888-44B9-9FC9-DC8C9472D79C}"/>
          </ac:spMkLst>
        </pc:spChg>
      </pc:sldChg>
      <pc:sldChg chg="modSp mod">
        <pc:chgData name="Brant Parker" userId="dfe3776f992a83fc" providerId="LiveId" clId="{E4F041E4-AD4C-4842-A0ED-214781A80A3F}" dt="2021-09-20T23:23:19.163" v="1165" actId="20577"/>
        <pc:sldMkLst>
          <pc:docMk/>
          <pc:sldMk cId="2009370850" sldId="285"/>
        </pc:sldMkLst>
        <pc:spChg chg="mod">
          <ac:chgData name="Brant Parker" userId="dfe3776f992a83fc" providerId="LiveId" clId="{E4F041E4-AD4C-4842-A0ED-214781A80A3F}" dt="2021-09-20T23:23:19.163" v="1165" actId="20577"/>
          <ac:spMkLst>
            <pc:docMk/>
            <pc:sldMk cId="2009370850" sldId="285"/>
            <ac:spMk id="11" creationId="{3ACB581E-6A1E-46C1-9FC5-268B1948C087}"/>
          </ac:spMkLst>
        </pc:spChg>
      </pc:sldChg>
      <pc:sldChg chg="addSp delSp modSp new mod">
        <pc:chgData name="Brant Parker" userId="dfe3776f992a83fc" providerId="LiveId" clId="{E4F041E4-AD4C-4842-A0ED-214781A80A3F}" dt="2021-09-06T17:29:44.651" v="887" actId="692"/>
        <pc:sldMkLst>
          <pc:docMk/>
          <pc:sldMk cId="2315041820" sldId="286"/>
        </pc:sldMkLst>
        <pc:spChg chg="del mod">
          <ac:chgData name="Brant Parker" userId="dfe3776f992a83fc" providerId="LiveId" clId="{E4F041E4-AD4C-4842-A0ED-214781A80A3F}" dt="2021-09-06T17:19:17.759" v="197" actId="478"/>
          <ac:spMkLst>
            <pc:docMk/>
            <pc:sldMk cId="2315041820" sldId="286"/>
            <ac:spMk id="2" creationId="{834D6225-4890-491F-870F-C63596700489}"/>
          </ac:spMkLst>
        </pc:spChg>
        <pc:spChg chg="add mod">
          <ac:chgData name="Brant Parker" userId="dfe3776f992a83fc" providerId="LiveId" clId="{E4F041E4-AD4C-4842-A0ED-214781A80A3F}" dt="2021-09-06T17:18:53.850" v="195" actId="692"/>
          <ac:spMkLst>
            <pc:docMk/>
            <pc:sldMk cId="2315041820" sldId="286"/>
            <ac:spMk id="5" creationId="{D2D55AC6-6EC8-4EA8-AEAE-3C3F89DB4A6D}"/>
          </ac:spMkLst>
        </pc:spChg>
        <pc:spChg chg="add del mod">
          <ac:chgData name="Brant Parker" userId="dfe3776f992a83fc" providerId="LiveId" clId="{E4F041E4-AD4C-4842-A0ED-214781A80A3F}" dt="2021-09-06T17:19:20.638" v="198" actId="478"/>
          <ac:spMkLst>
            <pc:docMk/>
            <pc:sldMk cId="2315041820" sldId="286"/>
            <ac:spMk id="7" creationId="{401A97BD-4C85-4AD4-8C57-827F80EE85BE}"/>
          </ac:spMkLst>
        </pc:spChg>
        <pc:spChg chg="add mod">
          <ac:chgData name="Brant Parker" userId="dfe3776f992a83fc" providerId="LiveId" clId="{E4F041E4-AD4C-4842-A0ED-214781A80A3F}" dt="2021-09-06T17:29:44.651" v="887" actId="692"/>
          <ac:spMkLst>
            <pc:docMk/>
            <pc:sldMk cId="2315041820" sldId="286"/>
            <ac:spMk id="8" creationId="{E1129494-28C9-4888-B252-160E036AEE82}"/>
          </ac:spMkLst>
        </pc:spChg>
        <pc:spChg chg="add del mod">
          <ac:chgData name="Brant Parker" userId="dfe3776f992a83fc" providerId="LiveId" clId="{E4F041E4-AD4C-4842-A0ED-214781A80A3F}" dt="2021-09-06T17:22:39.860" v="399" actId="478"/>
          <ac:spMkLst>
            <pc:docMk/>
            <pc:sldMk cId="2315041820" sldId="286"/>
            <ac:spMk id="9" creationId="{A3936028-B1CC-4E8B-95F8-50E863C5CDD3}"/>
          </ac:spMkLst>
        </pc:spChg>
        <pc:spChg chg="add mod">
          <ac:chgData name="Brant Parker" userId="dfe3776f992a83fc" providerId="LiveId" clId="{E4F041E4-AD4C-4842-A0ED-214781A80A3F}" dt="2021-09-06T17:23:28.349" v="409" actId="14100"/>
          <ac:spMkLst>
            <pc:docMk/>
            <pc:sldMk cId="2315041820" sldId="286"/>
            <ac:spMk id="10" creationId="{888E5B87-A069-484B-B695-9EB1FC953BAC}"/>
          </ac:spMkLst>
        </pc:spChg>
        <pc:picChg chg="add mod">
          <ac:chgData name="Brant Parker" userId="dfe3776f992a83fc" providerId="LiveId" clId="{E4F041E4-AD4C-4842-A0ED-214781A80A3F}" dt="2021-09-06T17:20:16.246" v="262" actId="1076"/>
          <ac:picMkLst>
            <pc:docMk/>
            <pc:sldMk cId="2315041820" sldId="286"/>
            <ac:picMk id="4" creationId="{C080C0A3-2FDE-461E-9EC2-D3C5EEFC04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E0148-DFA6-46CE-ACC4-D6CAC33ECAA4}" type="datetimeFigureOut">
              <a:rPr lang="en-CA" smtClean="0"/>
              <a:t>2021-09-20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D1AB0-305C-4E23-AEB7-EE356B5B76E5}" type="slidenum">
              <a:rPr lang="en-CA" smtClean="0"/>
              <a:t>‹#›</a:t>
            </a:fld>
            <a:endParaRPr lang="en-CA"/>
          </a:p>
        </p:txBody>
      </p:sp>
    </p:spTree>
    <p:extLst>
      <p:ext uri="{BB962C8B-B14F-4D97-AF65-F5344CB8AC3E}">
        <p14:creationId xmlns:p14="http://schemas.microsoft.com/office/powerpoint/2010/main" val="219326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Conference Manager is most likely configured to send an email to parents informing them when they can book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4</a:t>
            </a:fld>
            <a:endParaRPr lang="en-CA"/>
          </a:p>
        </p:txBody>
      </p:sp>
    </p:spTree>
    <p:extLst>
      <p:ext uri="{BB962C8B-B14F-4D97-AF65-F5344CB8AC3E}">
        <p14:creationId xmlns:p14="http://schemas.microsoft.com/office/powerpoint/2010/main" val="399895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profile should be double checked by all teachers before conference bookings begin to ensure the teaching assignment, conference location and other information is accurate.</a:t>
            </a:r>
          </a:p>
        </p:txBody>
      </p:sp>
      <p:sp>
        <p:nvSpPr>
          <p:cNvPr id="4" name="Slide Number Placeholder 3"/>
          <p:cNvSpPr>
            <a:spLocks noGrp="1"/>
          </p:cNvSpPr>
          <p:nvPr>
            <p:ph type="sldNum" sz="quarter" idx="5"/>
          </p:nvPr>
        </p:nvSpPr>
        <p:spPr/>
        <p:txBody>
          <a:bodyPr/>
          <a:lstStyle/>
          <a:p>
            <a:fld id="{467D1AB0-305C-4E23-AEB7-EE356B5B76E5}" type="slidenum">
              <a:rPr lang="en-CA" smtClean="0"/>
              <a:t>15</a:t>
            </a:fld>
            <a:endParaRPr lang="en-CA"/>
          </a:p>
        </p:txBody>
      </p:sp>
    </p:spTree>
    <p:extLst>
      <p:ext uri="{BB962C8B-B14F-4D97-AF65-F5344CB8AC3E}">
        <p14:creationId xmlns:p14="http://schemas.microsoft.com/office/powerpoint/2010/main" val="135270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can also include a note to parents who have or will be booking a teacher. This is useful if the teacher wants to provide a specific message that pertains only to a parent making a booking with the teacher. This message is sent as an updated conference confirmation form. The virtual conference URL is only accessed from the teacher profile if the school opts to do virtual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16</a:t>
            </a:fld>
            <a:endParaRPr lang="en-CA"/>
          </a:p>
        </p:txBody>
      </p:sp>
    </p:spTree>
    <p:extLst>
      <p:ext uri="{BB962C8B-B14F-4D97-AF65-F5344CB8AC3E}">
        <p14:creationId xmlns:p14="http://schemas.microsoft.com/office/powerpoint/2010/main" val="162639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teachers starts by selecting the desired schedule from the drop down list of all conference schedules.</a:t>
            </a:r>
          </a:p>
        </p:txBody>
      </p:sp>
      <p:sp>
        <p:nvSpPr>
          <p:cNvPr id="4" name="Slide Number Placeholder 3"/>
          <p:cNvSpPr>
            <a:spLocks noGrp="1"/>
          </p:cNvSpPr>
          <p:nvPr>
            <p:ph type="sldNum" sz="quarter" idx="5"/>
          </p:nvPr>
        </p:nvSpPr>
        <p:spPr/>
        <p:txBody>
          <a:bodyPr/>
          <a:lstStyle/>
          <a:p>
            <a:fld id="{467D1AB0-305C-4E23-AEB7-EE356B5B76E5}" type="slidenum">
              <a:rPr lang="en-CA" smtClean="0"/>
              <a:t>17</a:t>
            </a:fld>
            <a:endParaRPr lang="en-CA"/>
          </a:p>
        </p:txBody>
      </p:sp>
    </p:spTree>
    <p:extLst>
      <p:ext uri="{BB962C8B-B14F-4D97-AF65-F5344CB8AC3E}">
        <p14:creationId xmlns:p14="http://schemas.microsoft.com/office/powerpoint/2010/main" val="22650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hard copy can be printed if desired by the teacher. </a:t>
            </a:r>
          </a:p>
        </p:txBody>
      </p:sp>
      <p:sp>
        <p:nvSpPr>
          <p:cNvPr id="4" name="Slide Number Placeholder 3"/>
          <p:cNvSpPr>
            <a:spLocks noGrp="1"/>
          </p:cNvSpPr>
          <p:nvPr>
            <p:ph type="sldNum" sz="quarter" idx="5"/>
          </p:nvPr>
        </p:nvSpPr>
        <p:spPr/>
        <p:txBody>
          <a:bodyPr/>
          <a:lstStyle/>
          <a:p>
            <a:fld id="{467D1AB0-305C-4E23-AEB7-EE356B5B76E5}" type="slidenum">
              <a:rPr lang="en-CA" smtClean="0"/>
              <a:t>18</a:t>
            </a:fld>
            <a:endParaRPr lang="en-CA"/>
          </a:p>
        </p:txBody>
      </p:sp>
    </p:spTree>
    <p:extLst>
      <p:ext uri="{BB962C8B-B14F-4D97-AF65-F5344CB8AC3E}">
        <p14:creationId xmlns:p14="http://schemas.microsoft.com/office/powerpoint/2010/main" val="3530822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there is a comment or question the teacher entered, then the comment icon.</a:t>
            </a:r>
          </a:p>
        </p:txBody>
      </p:sp>
      <p:sp>
        <p:nvSpPr>
          <p:cNvPr id="4" name="Slide Number Placeholder 3"/>
          <p:cNvSpPr>
            <a:spLocks noGrp="1"/>
          </p:cNvSpPr>
          <p:nvPr>
            <p:ph type="sldNum" sz="quarter" idx="5"/>
          </p:nvPr>
        </p:nvSpPr>
        <p:spPr/>
        <p:txBody>
          <a:bodyPr/>
          <a:lstStyle/>
          <a:p>
            <a:fld id="{467D1AB0-305C-4E23-AEB7-EE356B5B76E5}" type="slidenum">
              <a:rPr lang="en-CA" smtClean="0"/>
              <a:t>19</a:t>
            </a:fld>
            <a:endParaRPr lang="en-CA"/>
          </a:p>
        </p:txBody>
      </p:sp>
    </p:spTree>
    <p:extLst>
      <p:ext uri="{BB962C8B-B14F-4D97-AF65-F5344CB8AC3E}">
        <p14:creationId xmlns:p14="http://schemas.microsoft.com/office/powerpoint/2010/main" val="238310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most cases the teachers will not need to use these buttons, but it is important to point them out. </a:t>
            </a:r>
          </a:p>
        </p:txBody>
      </p:sp>
      <p:sp>
        <p:nvSpPr>
          <p:cNvPr id="4" name="Slide Number Placeholder 3"/>
          <p:cNvSpPr>
            <a:spLocks noGrp="1"/>
          </p:cNvSpPr>
          <p:nvPr>
            <p:ph type="sldNum" sz="quarter" idx="5"/>
          </p:nvPr>
        </p:nvSpPr>
        <p:spPr/>
        <p:txBody>
          <a:bodyPr/>
          <a:lstStyle/>
          <a:p>
            <a:fld id="{467D1AB0-305C-4E23-AEB7-EE356B5B76E5}" type="slidenum">
              <a:rPr lang="en-CA" smtClean="0"/>
              <a:t>20</a:t>
            </a:fld>
            <a:endParaRPr lang="en-CA"/>
          </a:p>
        </p:txBody>
      </p:sp>
    </p:spTree>
    <p:extLst>
      <p:ext uri="{BB962C8B-B14F-4D97-AF65-F5344CB8AC3E}">
        <p14:creationId xmlns:p14="http://schemas.microsoft.com/office/powerpoint/2010/main" val="1212084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21</a:t>
            </a:fld>
            <a:endParaRPr lang="en-CA"/>
          </a:p>
        </p:txBody>
      </p:sp>
    </p:spTree>
    <p:extLst>
      <p:ext uri="{BB962C8B-B14F-4D97-AF65-F5344CB8AC3E}">
        <p14:creationId xmlns:p14="http://schemas.microsoft.com/office/powerpoint/2010/main" val="424244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parent is then in the Conference Manager and can book their appointment(s) by selecting the date they wish to schedule an appointment for. If there are multiple schools in your district using the Conference Manager and the parent has a child in more than one school, after selecting the Conference Manager the parent would see the list of schools their children attend and select the applicable school. A screen shot of the school selection is not included here.</a:t>
            </a:r>
          </a:p>
        </p:txBody>
      </p:sp>
      <p:sp>
        <p:nvSpPr>
          <p:cNvPr id="4" name="Slide Number Placeholder 3"/>
          <p:cNvSpPr>
            <a:spLocks noGrp="1"/>
          </p:cNvSpPr>
          <p:nvPr>
            <p:ph type="sldNum" sz="quarter" idx="5"/>
          </p:nvPr>
        </p:nvSpPr>
        <p:spPr/>
        <p:txBody>
          <a:bodyPr/>
          <a:lstStyle/>
          <a:p>
            <a:fld id="{467D1AB0-305C-4E23-AEB7-EE356B5B76E5}" type="slidenum">
              <a:rPr lang="en-CA" smtClean="0"/>
              <a:t>5</a:t>
            </a:fld>
            <a:endParaRPr lang="en-CA"/>
          </a:p>
        </p:txBody>
      </p:sp>
    </p:spTree>
    <p:extLst>
      <p:ext uri="{BB962C8B-B14F-4D97-AF65-F5344CB8AC3E}">
        <p14:creationId xmlns:p14="http://schemas.microsoft.com/office/powerpoint/2010/main" val="337471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Parents use checks to select the teacher(s) they want to book an appointment with.</a:t>
            </a:r>
          </a:p>
        </p:txBody>
      </p:sp>
      <p:sp>
        <p:nvSpPr>
          <p:cNvPr id="4" name="Slide Number Placeholder 3"/>
          <p:cNvSpPr>
            <a:spLocks noGrp="1"/>
          </p:cNvSpPr>
          <p:nvPr>
            <p:ph type="sldNum" sz="quarter" idx="5"/>
          </p:nvPr>
        </p:nvSpPr>
        <p:spPr/>
        <p:txBody>
          <a:bodyPr/>
          <a:lstStyle/>
          <a:p>
            <a:fld id="{467D1AB0-305C-4E23-AEB7-EE356B5B76E5}" type="slidenum">
              <a:rPr lang="en-CA" smtClean="0"/>
              <a:t>6</a:t>
            </a:fld>
            <a:endParaRPr lang="en-CA"/>
          </a:p>
        </p:txBody>
      </p:sp>
    </p:spTree>
    <p:extLst>
      <p:ext uri="{BB962C8B-B14F-4D97-AF65-F5344CB8AC3E}">
        <p14:creationId xmlns:p14="http://schemas.microsoft.com/office/powerpoint/2010/main" val="310723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schedules of the teachers are shown. Blocks of time that are booked by other parents or reserved are greyed out. Available blocks can be clicked on and the parent can complete a booking.</a:t>
            </a:r>
          </a:p>
        </p:txBody>
      </p:sp>
      <p:sp>
        <p:nvSpPr>
          <p:cNvPr id="4" name="Slide Number Placeholder 3"/>
          <p:cNvSpPr>
            <a:spLocks noGrp="1"/>
          </p:cNvSpPr>
          <p:nvPr>
            <p:ph type="sldNum" sz="quarter" idx="5"/>
          </p:nvPr>
        </p:nvSpPr>
        <p:spPr/>
        <p:txBody>
          <a:bodyPr/>
          <a:lstStyle/>
          <a:p>
            <a:fld id="{467D1AB0-305C-4E23-AEB7-EE356B5B76E5}" type="slidenum">
              <a:rPr lang="en-CA" smtClean="0"/>
              <a:t>7</a:t>
            </a:fld>
            <a:endParaRPr lang="en-CA"/>
          </a:p>
        </p:txBody>
      </p:sp>
    </p:spTree>
    <p:extLst>
      <p:ext uri="{BB962C8B-B14F-4D97-AF65-F5344CB8AC3E}">
        <p14:creationId xmlns:p14="http://schemas.microsoft.com/office/powerpoint/2010/main" val="5321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booking form they complete and submit. Once submitted, the booking in show in the applicable teacher’s schedule. In this case, an appointment is being booked for Lawson Parker with Mrs. Rhianna Barb at 3:10 PM on April 28.</a:t>
            </a:r>
          </a:p>
        </p:txBody>
      </p:sp>
      <p:sp>
        <p:nvSpPr>
          <p:cNvPr id="4" name="Slide Number Placeholder 3"/>
          <p:cNvSpPr>
            <a:spLocks noGrp="1"/>
          </p:cNvSpPr>
          <p:nvPr>
            <p:ph type="sldNum" sz="quarter" idx="5"/>
          </p:nvPr>
        </p:nvSpPr>
        <p:spPr/>
        <p:txBody>
          <a:bodyPr/>
          <a:lstStyle/>
          <a:p>
            <a:fld id="{467D1AB0-305C-4E23-AEB7-EE356B5B76E5}" type="slidenum">
              <a:rPr lang="en-CA" smtClean="0"/>
              <a:t>8</a:t>
            </a:fld>
            <a:endParaRPr lang="en-CA"/>
          </a:p>
        </p:txBody>
      </p:sp>
    </p:spTree>
    <p:extLst>
      <p:ext uri="{BB962C8B-B14F-4D97-AF65-F5344CB8AC3E}">
        <p14:creationId xmlns:p14="http://schemas.microsoft.com/office/powerpoint/2010/main" val="80130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the appointment is booked it shows up in the parent window. The parent can also click the MY CONFERENCES tab to get slightly more detailed information.</a:t>
            </a:r>
          </a:p>
        </p:txBody>
      </p:sp>
      <p:sp>
        <p:nvSpPr>
          <p:cNvPr id="4" name="Slide Number Placeholder 3"/>
          <p:cNvSpPr>
            <a:spLocks noGrp="1"/>
          </p:cNvSpPr>
          <p:nvPr>
            <p:ph type="sldNum" sz="quarter" idx="5"/>
          </p:nvPr>
        </p:nvSpPr>
        <p:spPr/>
        <p:txBody>
          <a:bodyPr/>
          <a:lstStyle/>
          <a:p>
            <a:fld id="{467D1AB0-305C-4E23-AEB7-EE356B5B76E5}" type="slidenum">
              <a:rPr lang="en-CA" smtClean="0"/>
              <a:t>9</a:t>
            </a:fld>
            <a:endParaRPr lang="en-CA"/>
          </a:p>
        </p:txBody>
      </p:sp>
    </p:spTree>
    <p:extLst>
      <p:ext uri="{BB962C8B-B14F-4D97-AF65-F5344CB8AC3E}">
        <p14:creationId xmlns:p14="http://schemas.microsoft.com/office/powerpoint/2010/main" val="296885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Teachers have to go to the application URL to log in. It is important that all teachers confirm they can log in well before conferences begin. You might want to ask everyone to do this within a day of your meeting.</a:t>
            </a:r>
          </a:p>
        </p:txBody>
      </p:sp>
      <p:sp>
        <p:nvSpPr>
          <p:cNvPr id="4" name="Slide Number Placeholder 3"/>
          <p:cNvSpPr>
            <a:spLocks noGrp="1"/>
          </p:cNvSpPr>
          <p:nvPr>
            <p:ph type="sldNum" sz="quarter" idx="5"/>
          </p:nvPr>
        </p:nvSpPr>
        <p:spPr/>
        <p:txBody>
          <a:bodyPr/>
          <a:lstStyle/>
          <a:p>
            <a:fld id="{467D1AB0-305C-4E23-AEB7-EE356B5B76E5}" type="slidenum">
              <a:rPr lang="en-CA" smtClean="0"/>
              <a:t>11</a:t>
            </a:fld>
            <a:endParaRPr lang="en-CA"/>
          </a:p>
        </p:txBody>
      </p:sp>
    </p:spTree>
    <p:extLst>
      <p:ext uri="{BB962C8B-B14F-4D97-AF65-F5344CB8AC3E}">
        <p14:creationId xmlns:p14="http://schemas.microsoft.com/office/powerpoint/2010/main" val="140220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12</a:t>
            </a:fld>
            <a:endParaRPr lang="en-CA"/>
          </a:p>
        </p:txBody>
      </p:sp>
    </p:spTree>
    <p:extLst>
      <p:ext uri="{BB962C8B-B14F-4D97-AF65-F5344CB8AC3E}">
        <p14:creationId xmlns:p14="http://schemas.microsoft.com/office/powerpoint/2010/main" val="212293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logged in you can access the help center and a quick start guide. </a:t>
            </a:r>
          </a:p>
        </p:txBody>
      </p:sp>
      <p:sp>
        <p:nvSpPr>
          <p:cNvPr id="4" name="Slide Number Placeholder 3"/>
          <p:cNvSpPr>
            <a:spLocks noGrp="1"/>
          </p:cNvSpPr>
          <p:nvPr>
            <p:ph type="sldNum" sz="quarter" idx="5"/>
          </p:nvPr>
        </p:nvSpPr>
        <p:spPr/>
        <p:txBody>
          <a:bodyPr/>
          <a:lstStyle/>
          <a:p>
            <a:fld id="{467D1AB0-305C-4E23-AEB7-EE356B5B76E5}" type="slidenum">
              <a:rPr lang="en-CA" smtClean="0"/>
              <a:t>14</a:t>
            </a:fld>
            <a:endParaRPr lang="en-CA"/>
          </a:p>
        </p:txBody>
      </p:sp>
    </p:spTree>
    <p:extLst>
      <p:ext uri="{BB962C8B-B14F-4D97-AF65-F5344CB8AC3E}">
        <p14:creationId xmlns:p14="http://schemas.microsoft.com/office/powerpoint/2010/main" val="2389030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8402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3077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190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4830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406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71007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216608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794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21328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509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10DA3-2163-4F38-AA13-892CFF1AAE5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101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10DA3-2163-4F38-AA13-892CFF1AAE51}" type="datetimeFigureOut">
              <a:rPr lang="en-CA" smtClean="0"/>
              <a:t>2021-09-20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65891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210DA3-2163-4F38-AA13-892CFF1AAE51}" type="datetimeFigureOut">
              <a:rPr lang="en-CA" smtClean="0"/>
              <a:t>2021-09-20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5411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10DA3-2163-4F38-AA13-892CFF1AAE51}" type="datetimeFigureOut">
              <a:rPr lang="en-CA" smtClean="0"/>
              <a:t>2021-09-20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4167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82281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2021-09-20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83919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10DA3-2163-4F38-AA13-892CFF1AAE51}" type="datetimeFigureOut">
              <a:rPr lang="en-CA" smtClean="0"/>
              <a:t>2021-09-20</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48FDAA-CB14-4C14-BB3D-9CA86C61631A}" type="slidenum">
              <a:rPr lang="en-CA" smtClean="0"/>
              <a:t>‹#›</a:t>
            </a:fld>
            <a:endParaRPr lang="en-CA"/>
          </a:p>
        </p:txBody>
      </p:sp>
    </p:spTree>
    <p:extLst>
      <p:ext uri="{BB962C8B-B14F-4D97-AF65-F5344CB8AC3E}">
        <p14:creationId xmlns:p14="http://schemas.microsoft.com/office/powerpoint/2010/main" val="40212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morial.schoolsoft.com/login.js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F02B-E775-4080-8516-6789437C2EAB}"/>
              </a:ext>
            </a:extLst>
          </p:cNvPr>
          <p:cNvSpPr>
            <a:spLocks noGrp="1"/>
          </p:cNvSpPr>
          <p:nvPr>
            <p:ph type="ctrTitle"/>
          </p:nvPr>
        </p:nvSpPr>
        <p:spPr/>
        <p:txBody>
          <a:bodyPr/>
          <a:lstStyle/>
          <a:p>
            <a:r>
              <a:rPr lang="en-CA" dirty="0"/>
              <a:t>Conference Manager*</a:t>
            </a:r>
          </a:p>
        </p:txBody>
      </p:sp>
      <p:sp>
        <p:nvSpPr>
          <p:cNvPr id="3" name="Subtitle 2">
            <a:extLst>
              <a:ext uri="{FF2B5EF4-FFF2-40B4-BE49-F238E27FC236}">
                <a16:creationId xmlns:a16="http://schemas.microsoft.com/office/drawing/2014/main" id="{A0E5BEBD-1590-41AE-BF73-67B795877A3C}"/>
              </a:ext>
            </a:extLst>
          </p:cNvPr>
          <p:cNvSpPr>
            <a:spLocks noGrp="1"/>
          </p:cNvSpPr>
          <p:nvPr>
            <p:ph type="subTitle" idx="1"/>
          </p:nvPr>
        </p:nvSpPr>
        <p:spPr>
          <a:xfrm>
            <a:off x="3640183" y="4050833"/>
            <a:ext cx="5633820" cy="1096899"/>
          </a:xfrm>
        </p:spPr>
        <p:txBody>
          <a:bodyPr>
            <a:normAutofit fontScale="77500" lnSpcReduction="20000"/>
          </a:bodyPr>
          <a:lstStyle/>
          <a:p>
            <a:r>
              <a:rPr lang="en-CA" sz="4000" dirty="0"/>
              <a:t>Overview for teachers</a:t>
            </a:r>
          </a:p>
          <a:p>
            <a:endParaRPr lang="en-CA" dirty="0"/>
          </a:p>
          <a:p>
            <a:r>
              <a:rPr lang="en-CA" sz="1800" dirty="0"/>
              <a:t>*Configured for face-to-face conferences</a:t>
            </a:r>
          </a:p>
        </p:txBody>
      </p:sp>
    </p:spTree>
    <p:extLst>
      <p:ext uri="{BB962C8B-B14F-4D97-AF65-F5344CB8AC3E}">
        <p14:creationId xmlns:p14="http://schemas.microsoft.com/office/powerpoint/2010/main" val="314045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The Teacher Schedule</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386068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8C93-D4EA-47FF-A4C9-FAEDE0E4AC1C}"/>
              </a:ext>
            </a:extLst>
          </p:cNvPr>
          <p:cNvSpPr>
            <a:spLocks noGrp="1"/>
          </p:cNvSpPr>
          <p:nvPr>
            <p:ph type="title"/>
          </p:nvPr>
        </p:nvSpPr>
        <p:spPr/>
        <p:txBody>
          <a:bodyPr/>
          <a:lstStyle/>
          <a:p>
            <a:r>
              <a:rPr lang="en-CA" dirty="0"/>
              <a:t>Access the Conference Manager</a:t>
            </a:r>
          </a:p>
        </p:txBody>
      </p:sp>
      <p:sp>
        <p:nvSpPr>
          <p:cNvPr id="3" name="Content Placeholder 2">
            <a:extLst>
              <a:ext uri="{FF2B5EF4-FFF2-40B4-BE49-F238E27FC236}">
                <a16:creationId xmlns:a16="http://schemas.microsoft.com/office/drawing/2014/main" id="{28EB5C42-4006-4371-9532-F751A091D62C}"/>
              </a:ext>
            </a:extLst>
          </p:cNvPr>
          <p:cNvSpPr>
            <a:spLocks noGrp="1"/>
          </p:cNvSpPr>
          <p:nvPr>
            <p:ph idx="1"/>
          </p:nvPr>
        </p:nvSpPr>
        <p:spPr>
          <a:xfrm>
            <a:off x="591127" y="1698771"/>
            <a:ext cx="8596668" cy="3880773"/>
          </a:xfrm>
        </p:spPr>
        <p:txBody>
          <a:bodyPr/>
          <a:lstStyle/>
          <a:p>
            <a:r>
              <a:rPr lang="en-CA" dirty="0"/>
              <a:t>Enter the school’s URL for the Conference Manager log-in page</a:t>
            </a:r>
          </a:p>
        </p:txBody>
      </p:sp>
      <p:pic>
        <p:nvPicPr>
          <p:cNvPr id="10" name="Picture 9">
            <a:extLst>
              <a:ext uri="{FF2B5EF4-FFF2-40B4-BE49-F238E27FC236}">
                <a16:creationId xmlns:a16="http://schemas.microsoft.com/office/drawing/2014/main" id="{2620D969-3169-4831-893C-0254319181AC}"/>
              </a:ext>
            </a:extLst>
          </p:cNvPr>
          <p:cNvPicPr>
            <a:picLocks noChangeAspect="1"/>
          </p:cNvPicPr>
          <p:nvPr/>
        </p:nvPicPr>
        <p:blipFill>
          <a:blip r:embed="rId3"/>
          <a:stretch>
            <a:fillRect/>
          </a:stretch>
        </p:blipFill>
        <p:spPr>
          <a:xfrm>
            <a:off x="677333" y="2302399"/>
            <a:ext cx="8879139" cy="3673527"/>
          </a:xfrm>
          <a:prstGeom prst="rect">
            <a:avLst/>
          </a:prstGeom>
        </p:spPr>
      </p:pic>
      <p:sp>
        <p:nvSpPr>
          <p:cNvPr id="11" name="Rectangle 10">
            <a:extLst>
              <a:ext uri="{FF2B5EF4-FFF2-40B4-BE49-F238E27FC236}">
                <a16:creationId xmlns:a16="http://schemas.microsoft.com/office/drawing/2014/main" id="{CB05CC2F-0361-46B3-8A18-0827A4DA8552}"/>
              </a:ext>
            </a:extLst>
          </p:cNvPr>
          <p:cNvSpPr/>
          <p:nvPr/>
        </p:nvSpPr>
        <p:spPr>
          <a:xfrm>
            <a:off x="1357745" y="2339343"/>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8322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Login credentials</a:t>
            </a:r>
          </a:p>
        </p:txBody>
      </p:sp>
      <p:sp>
        <p:nvSpPr>
          <p:cNvPr id="12" name="TextBox 11">
            <a:extLst>
              <a:ext uri="{FF2B5EF4-FFF2-40B4-BE49-F238E27FC236}">
                <a16:creationId xmlns:a16="http://schemas.microsoft.com/office/drawing/2014/main" id="{4A36CB36-1A38-4AC2-ACD1-76DF43DE7F53}"/>
              </a:ext>
            </a:extLst>
          </p:cNvPr>
          <p:cNvSpPr txBox="1"/>
          <p:nvPr/>
        </p:nvSpPr>
        <p:spPr>
          <a:xfrm>
            <a:off x="1984716" y="1637317"/>
            <a:ext cx="5106654"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t>Your password was sent to you in an email from</a:t>
            </a:r>
          </a:p>
          <a:p>
            <a:r>
              <a:rPr lang="en-CA" dirty="0"/>
              <a:t>appointments@schoolsoft.com</a:t>
            </a:r>
          </a:p>
        </p:txBody>
      </p:sp>
      <p:sp>
        <p:nvSpPr>
          <p:cNvPr id="13" name="Arrow: Curved Left 12">
            <a:extLst>
              <a:ext uri="{FF2B5EF4-FFF2-40B4-BE49-F238E27FC236}">
                <a16:creationId xmlns:a16="http://schemas.microsoft.com/office/drawing/2014/main" id="{1007777F-38E5-4DA7-99F7-91D2E474B8B6}"/>
              </a:ext>
            </a:extLst>
          </p:cNvPr>
          <p:cNvSpPr/>
          <p:nvPr/>
        </p:nvSpPr>
        <p:spPr>
          <a:xfrm>
            <a:off x="7209543" y="1754912"/>
            <a:ext cx="1231362" cy="22650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BC16FF59-5B3B-4E16-86F6-5A4E0D2BD424}"/>
              </a:ext>
            </a:extLst>
          </p:cNvPr>
          <p:cNvSpPr txBox="1"/>
          <p:nvPr/>
        </p:nvSpPr>
        <p:spPr>
          <a:xfrm>
            <a:off x="1846170" y="2588800"/>
            <a:ext cx="5245200" cy="2862322"/>
          </a:xfrm>
          <a:prstGeom prst="rect">
            <a:avLst/>
          </a:prstGeom>
          <a:noFill/>
          <a:ln>
            <a:solidFill>
              <a:schemeClr val="tx1">
                <a:lumMod val="95000"/>
                <a:lumOff val="5000"/>
              </a:schemeClr>
            </a:solidFill>
          </a:ln>
          <a:effectLst/>
        </p:spPr>
        <p:txBody>
          <a:bodyPr wrap="square" rtlCol="0">
            <a:spAutoFit/>
          </a:bodyPr>
          <a:lstStyle/>
          <a:p>
            <a:r>
              <a:rPr lang="en-CA" sz="1200" b="1" dirty="0">
                <a:latin typeface="Calibri" panose="020F0502020204030204" pitchFamily="34" charset="0"/>
                <a:cs typeface="Calibri" panose="020F0502020204030204" pitchFamily="34" charset="0"/>
              </a:rPr>
              <a:t>From: </a:t>
            </a:r>
            <a:r>
              <a:rPr lang="en-CA" sz="1200" dirty="0">
                <a:latin typeface="Calibri" panose="020F0502020204030204" pitchFamily="34" charset="0"/>
                <a:cs typeface="Calibri" panose="020F0502020204030204" pitchFamily="34" charset="0"/>
              </a:rPr>
              <a:t>appointments@schoolsoft.com</a:t>
            </a:r>
          </a:p>
          <a:p>
            <a:r>
              <a:rPr lang="en-CA" sz="1200" b="1" dirty="0">
                <a:latin typeface="Calibri" panose="020F0502020204030204" pitchFamily="34" charset="0"/>
                <a:cs typeface="Calibri" panose="020F0502020204030204" pitchFamily="34" charset="0"/>
              </a:rPr>
              <a:t>Sent: </a:t>
            </a:r>
            <a:r>
              <a:rPr lang="en-CA" sz="1200" dirty="0">
                <a:latin typeface="Calibri" panose="020F0502020204030204" pitchFamily="34" charset="0"/>
                <a:cs typeface="Calibri" panose="020F0502020204030204" pitchFamily="34" charset="0"/>
              </a:rPr>
              <a:t>September 4, 2021  2:40 PM</a:t>
            </a:r>
          </a:p>
          <a:p>
            <a:r>
              <a:rPr lang="en-CA" sz="1200" b="1" dirty="0">
                <a:latin typeface="Calibri" panose="020F0502020204030204" pitchFamily="34" charset="0"/>
                <a:cs typeface="Calibri" panose="020F0502020204030204" pitchFamily="34" charset="0"/>
              </a:rPr>
              <a:t>To: </a:t>
            </a:r>
            <a:r>
              <a:rPr lang="en-CA" sz="1200" dirty="0">
                <a:latin typeface="Calibri" panose="020F0502020204030204" pitchFamily="34" charset="0"/>
                <a:cs typeface="Calibri" panose="020F0502020204030204" pitchFamily="34" charset="0"/>
              </a:rPr>
              <a:t>Ima Teacher iteacher@schooldistrict.edu</a:t>
            </a:r>
          </a:p>
          <a:p>
            <a:r>
              <a:rPr lang="en-CA" sz="1200" b="1" dirty="0">
                <a:latin typeface="Calibri" panose="020F0502020204030204" pitchFamily="34" charset="0"/>
                <a:cs typeface="Calibri" panose="020F0502020204030204" pitchFamily="34" charset="0"/>
              </a:rPr>
              <a:t>Subject: </a:t>
            </a:r>
            <a:r>
              <a:rPr lang="en-CA" sz="1200" dirty="0">
                <a:latin typeface="Calibri" panose="020F0502020204030204" pitchFamily="34" charset="0"/>
                <a:cs typeface="Calibri" panose="020F0502020204030204" pitchFamily="34" charset="0"/>
              </a:rPr>
              <a:t>Schoolsoft Conference Manager – New Account</a:t>
            </a:r>
          </a:p>
          <a:p>
            <a:endParaRPr lang="en-CA" sz="1200" b="1" dirty="0">
              <a:latin typeface="Calibri" panose="020F0502020204030204" pitchFamily="34" charset="0"/>
              <a:cs typeface="Calibri" panose="020F0502020204030204" pitchFamily="34" charset="0"/>
            </a:endParaRPr>
          </a:p>
          <a:p>
            <a:endParaRPr lang="en-CA" sz="1200" b="1"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Hello Ima,</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Heather Fox has set up your staff account for the SchoolSoft Conference Manager.</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You can access the application at </a:t>
            </a:r>
            <a:r>
              <a:rPr lang="en-CA" sz="1200" u="sng" dirty="0">
                <a:solidFill>
                  <a:srgbClr val="0070C0"/>
                </a:solidFill>
                <a:latin typeface="Calibri" panose="020F0502020204030204" pitchFamily="34" charset="0"/>
                <a:cs typeface="Calibri" panose="020F0502020204030204" pitchFamily="34" charset="0"/>
                <a:hlinkClick r:id="rId3"/>
              </a:rPr>
              <a:t>https://memorial.schoolsoft.com/login.jsf</a:t>
            </a:r>
            <a:r>
              <a:rPr lang="en-CA" sz="1200" dirty="0">
                <a:latin typeface="Calibri" panose="020F0502020204030204" pitchFamily="34" charset="0"/>
                <a:cs typeface="Calibri" panose="020F0502020204030204" pitchFamily="34" charset="0"/>
              </a:rPr>
              <a:t>.</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Login in using your username </a:t>
            </a:r>
            <a:r>
              <a:rPr lang="en-CA" sz="1200" b="1" dirty="0" err="1">
                <a:latin typeface="Calibri" panose="020F0502020204030204" pitchFamily="34" charset="0"/>
                <a:cs typeface="Calibri" panose="020F0502020204030204" pitchFamily="34" charset="0"/>
              </a:rPr>
              <a:t>iteacher</a:t>
            </a:r>
            <a:r>
              <a:rPr lang="en-CA" sz="1200" b="1" dirty="0">
                <a:latin typeface="Calibri" panose="020F0502020204030204" pitchFamily="34" charset="0"/>
                <a:cs typeface="Calibri" panose="020F0502020204030204" pitchFamily="34" charset="0"/>
              </a:rPr>
              <a:t> </a:t>
            </a:r>
            <a:r>
              <a:rPr lang="en-CA" sz="1200" dirty="0">
                <a:latin typeface="Calibri" panose="020F0502020204030204" pitchFamily="34" charset="0"/>
                <a:cs typeface="Calibri" panose="020F0502020204030204" pitchFamily="34" charset="0"/>
              </a:rPr>
              <a:t>and password </a:t>
            </a:r>
            <a:r>
              <a:rPr lang="en-CA" sz="1200" b="1" dirty="0">
                <a:latin typeface="Calibri" panose="020F0502020204030204" pitchFamily="34" charset="0"/>
                <a:cs typeface="Calibri" panose="020F0502020204030204" pitchFamily="34" charset="0"/>
              </a:rPr>
              <a:t>$7hY%hAm</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Thanks you for using the SchoolSoft Conference Manager.</a:t>
            </a:r>
          </a:p>
        </p:txBody>
      </p:sp>
    </p:spTree>
    <p:extLst>
      <p:ext uri="{BB962C8B-B14F-4D97-AF65-F5344CB8AC3E}">
        <p14:creationId xmlns:p14="http://schemas.microsoft.com/office/powerpoint/2010/main" val="396567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D87E2-D243-4B31-A80A-D18B8379DB14}"/>
              </a:ext>
            </a:extLst>
          </p:cNvPr>
          <p:cNvPicPr>
            <a:picLocks noChangeAspect="1"/>
          </p:cNvPicPr>
          <p:nvPr/>
        </p:nvPicPr>
        <p:blipFill>
          <a:blip r:embed="rId2"/>
          <a:stretch>
            <a:fillRect/>
          </a:stretch>
        </p:blipFill>
        <p:spPr>
          <a:xfrm>
            <a:off x="5468115" y="2355952"/>
            <a:ext cx="3658111" cy="3067478"/>
          </a:xfrm>
          <a:prstGeom prst="rect">
            <a:avLst/>
          </a:prstGeom>
        </p:spPr>
      </p:pic>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Forgot or can’t find your password?</a:t>
            </a:r>
          </a:p>
        </p:txBody>
      </p:sp>
      <p:sp>
        <p:nvSpPr>
          <p:cNvPr id="11" name="TextBox 10">
            <a:extLst>
              <a:ext uri="{FF2B5EF4-FFF2-40B4-BE49-F238E27FC236}">
                <a16:creationId xmlns:a16="http://schemas.microsoft.com/office/drawing/2014/main" id="{28584D5A-13AD-472D-B75B-210CE6D632F1}"/>
              </a:ext>
            </a:extLst>
          </p:cNvPr>
          <p:cNvSpPr txBox="1"/>
          <p:nvPr/>
        </p:nvSpPr>
        <p:spPr>
          <a:xfrm>
            <a:off x="1163538" y="2261667"/>
            <a:ext cx="3674789"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1">
                    <a:lumMod val="75000"/>
                  </a:schemeClr>
                </a:solidFill>
              </a:rPr>
              <a:t>Click the Forgot Password link on </a:t>
            </a:r>
          </a:p>
          <a:p>
            <a:r>
              <a:rPr lang="en-CA" dirty="0">
                <a:solidFill>
                  <a:schemeClr val="accent1">
                    <a:lumMod val="75000"/>
                  </a:schemeClr>
                </a:solidFill>
              </a:rPr>
              <a:t>the log-in page to reset it.</a:t>
            </a:r>
          </a:p>
        </p:txBody>
      </p:sp>
      <p:sp>
        <p:nvSpPr>
          <p:cNvPr id="3" name="Arrow: Bent 2">
            <a:extLst>
              <a:ext uri="{FF2B5EF4-FFF2-40B4-BE49-F238E27FC236}">
                <a16:creationId xmlns:a16="http://schemas.microsoft.com/office/drawing/2014/main" id="{5744447F-33C9-4B66-9AF1-9F73978C5AE9}"/>
              </a:ext>
            </a:extLst>
          </p:cNvPr>
          <p:cNvSpPr/>
          <p:nvPr/>
        </p:nvSpPr>
        <p:spPr>
          <a:xfrm rot="10800000" flipH="1">
            <a:off x="2611155" y="2983345"/>
            <a:ext cx="3198517" cy="2440084"/>
          </a:xfrm>
          <a:prstGeom prst="bentArrow">
            <a:avLst>
              <a:gd name="adj1" fmla="val 25000"/>
              <a:gd name="adj2" fmla="val 21267"/>
              <a:gd name="adj3" fmla="val 25000"/>
              <a:gd name="adj4" fmla="val 45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95909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7EA49-30BA-482A-8442-52DEFD211CF0}"/>
              </a:ext>
            </a:extLst>
          </p:cNvPr>
          <p:cNvPicPr>
            <a:picLocks noChangeAspect="1"/>
          </p:cNvPicPr>
          <p:nvPr/>
        </p:nvPicPr>
        <p:blipFill>
          <a:blip r:embed="rId3"/>
          <a:stretch>
            <a:fillRect/>
          </a:stretch>
        </p:blipFill>
        <p:spPr>
          <a:xfrm>
            <a:off x="129309" y="864958"/>
            <a:ext cx="9707418" cy="3851784"/>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a:off x="7943274" y="2704327"/>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EE98D45C-B3FF-49C1-9C4A-4F8DC8F4A186}"/>
              </a:ext>
            </a:extLst>
          </p:cNvPr>
          <p:cNvSpPr txBox="1"/>
          <p:nvPr/>
        </p:nvSpPr>
        <p:spPr>
          <a:xfrm>
            <a:off x="6127440" y="2606612"/>
            <a:ext cx="1760418"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Quick start guide</a:t>
            </a:r>
          </a:p>
        </p:txBody>
      </p:sp>
      <p:sp>
        <p:nvSpPr>
          <p:cNvPr id="6" name="Arrow: Bent 5">
            <a:extLst>
              <a:ext uri="{FF2B5EF4-FFF2-40B4-BE49-F238E27FC236}">
                <a16:creationId xmlns:a16="http://schemas.microsoft.com/office/drawing/2014/main" id="{3F459D97-3054-49B9-AFA2-903AF966441E}"/>
              </a:ext>
            </a:extLst>
          </p:cNvPr>
          <p:cNvSpPr/>
          <p:nvPr/>
        </p:nvSpPr>
        <p:spPr>
          <a:xfrm rot="16200000" flipV="1">
            <a:off x="7464486" y="1451624"/>
            <a:ext cx="1096118" cy="3971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extBox 6">
            <a:extLst>
              <a:ext uri="{FF2B5EF4-FFF2-40B4-BE49-F238E27FC236}">
                <a16:creationId xmlns:a16="http://schemas.microsoft.com/office/drawing/2014/main" id="{D2E2879F-1B53-4E97-AE97-DF5D8A0A548D}"/>
              </a:ext>
            </a:extLst>
          </p:cNvPr>
          <p:cNvSpPr txBox="1"/>
          <p:nvPr/>
        </p:nvSpPr>
        <p:spPr>
          <a:xfrm>
            <a:off x="5291863" y="1973570"/>
            <a:ext cx="244169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Access to help resources</a:t>
            </a:r>
          </a:p>
        </p:txBody>
      </p:sp>
      <p:sp>
        <p:nvSpPr>
          <p:cNvPr id="14" name="Rectangle 13">
            <a:extLst>
              <a:ext uri="{FF2B5EF4-FFF2-40B4-BE49-F238E27FC236}">
                <a16:creationId xmlns:a16="http://schemas.microsoft.com/office/drawing/2014/main" id="{F38EFCF5-A3B6-4D95-88D8-6204B2F0EC1E}"/>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0234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88A05-FAE0-4794-BD04-AF66F1895244}"/>
              </a:ext>
            </a:extLst>
          </p:cNvPr>
          <p:cNvPicPr>
            <a:picLocks noChangeAspect="1"/>
          </p:cNvPicPr>
          <p:nvPr/>
        </p:nvPicPr>
        <p:blipFill>
          <a:blip r:embed="rId3"/>
          <a:stretch>
            <a:fillRect/>
          </a:stretch>
        </p:blipFill>
        <p:spPr>
          <a:xfrm>
            <a:off x="128235" y="886695"/>
            <a:ext cx="9708492" cy="4666097"/>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rot="16200000">
            <a:off x="1749432" y="2200279"/>
            <a:ext cx="355600" cy="162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12D2B45-342B-4664-B84E-BD0538D60CE8}"/>
              </a:ext>
            </a:extLst>
          </p:cNvPr>
          <p:cNvSpPr txBox="1"/>
          <p:nvPr/>
        </p:nvSpPr>
        <p:spPr>
          <a:xfrm>
            <a:off x="729226" y="2519739"/>
            <a:ext cx="3861249"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Your profile (name, teaching assignment, location, change password and optional note to parents)</a:t>
            </a:r>
          </a:p>
        </p:txBody>
      </p:sp>
      <p:sp>
        <p:nvSpPr>
          <p:cNvPr id="16" name="Rectangle 15">
            <a:extLst>
              <a:ext uri="{FF2B5EF4-FFF2-40B4-BE49-F238E27FC236}">
                <a16:creationId xmlns:a16="http://schemas.microsoft.com/office/drawing/2014/main" id="{263885BE-5DB8-4430-862D-88B61E3846E1}"/>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0464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929F9-83C5-428C-9789-3C1E0D40A11D}"/>
              </a:ext>
            </a:extLst>
          </p:cNvPr>
          <p:cNvPicPr>
            <a:picLocks noChangeAspect="1"/>
          </p:cNvPicPr>
          <p:nvPr/>
        </p:nvPicPr>
        <p:blipFill>
          <a:blip r:embed="rId3"/>
          <a:stretch>
            <a:fillRect/>
          </a:stretch>
        </p:blipFill>
        <p:spPr>
          <a:xfrm>
            <a:off x="818428" y="923636"/>
            <a:ext cx="5915527" cy="4424218"/>
          </a:xfrm>
          <a:prstGeom prst="rect">
            <a:avLst/>
          </a:prstGeom>
        </p:spPr>
      </p:pic>
      <p:sp>
        <p:nvSpPr>
          <p:cNvPr id="8" name="TextBox 7">
            <a:extLst>
              <a:ext uri="{FF2B5EF4-FFF2-40B4-BE49-F238E27FC236}">
                <a16:creationId xmlns:a16="http://schemas.microsoft.com/office/drawing/2014/main" id="{712D2B45-342B-4664-B84E-BD0538D60CE8}"/>
              </a:ext>
            </a:extLst>
          </p:cNvPr>
          <p:cNvSpPr txBox="1"/>
          <p:nvPr/>
        </p:nvSpPr>
        <p:spPr>
          <a:xfrm>
            <a:off x="4396285" y="1999679"/>
            <a:ext cx="3861249" cy="1323439"/>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Depending upon the school’s configuration of conferences, you may be able to have a message sent to all parents who will or have booked a conference with you. </a:t>
            </a:r>
          </a:p>
        </p:txBody>
      </p:sp>
      <p:sp>
        <p:nvSpPr>
          <p:cNvPr id="11" name="TextBox 10">
            <a:extLst>
              <a:ext uri="{FF2B5EF4-FFF2-40B4-BE49-F238E27FC236}">
                <a16:creationId xmlns:a16="http://schemas.microsoft.com/office/drawing/2014/main" id="{3ACB581E-6A1E-46C1-9FC5-268B1948C087}"/>
              </a:ext>
            </a:extLst>
          </p:cNvPr>
          <p:cNvSpPr txBox="1"/>
          <p:nvPr/>
        </p:nvSpPr>
        <p:spPr>
          <a:xfrm>
            <a:off x="4396285" y="4002638"/>
            <a:ext cx="3861249"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The online meeting link can be left blank when conducting face-</a:t>
            </a:r>
            <a:r>
              <a:rPr lang="en-CA" sz="1600" dirty="0" err="1">
                <a:solidFill>
                  <a:schemeClr val="accent2">
                    <a:lumMod val="75000"/>
                  </a:schemeClr>
                </a:solidFill>
              </a:rPr>
              <a:t>toface</a:t>
            </a:r>
            <a:r>
              <a:rPr lang="en-CA" sz="1600" dirty="0">
                <a:solidFill>
                  <a:schemeClr val="accent2">
                    <a:lumMod val="75000"/>
                  </a:schemeClr>
                </a:solidFill>
              </a:rPr>
              <a:t> conferences.</a:t>
            </a:r>
            <a:endParaRPr lang="en-CA" sz="1600" dirty="0"/>
          </a:p>
        </p:txBody>
      </p:sp>
    </p:spTree>
    <p:extLst>
      <p:ext uri="{BB962C8B-B14F-4D97-AF65-F5344CB8AC3E}">
        <p14:creationId xmlns:p14="http://schemas.microsoft.com/office/powerpoint/2010/main" val="200937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FC8DD-6714-4004-B78D-ABD51808B7ED}"/>
              </a:ext>
            </a:extLst>
          </p:cNvPr>
          <p:cNvPicPr>
            <a:picLocks noChangeAspect="1"/>
          </p:cNvPicPr>
          <p:nvPr/>
        </p:nvPicPr>
        <p:blipFill>
          <a:blip r:embed="rId3"/>
          <a:stretch>
            <a:fillRect/>
          </a:stretch>
        </p:blipFill>
        <p:spPr>
          <a:xfrm>
            <a:off x="434109" y="911729"/>
            <a:ext cx="9245599" cy="4639251"/>
          </a:xfrm>
          <a:prstGeom prst="rect">
            <a:avLst/>
          </a:prstGeom>
        </p:spPr>
      </p:pic>
      <p:sp>
        <p:nvSpPr>
          <p:cNvPr id="6" name="Arrow: Right 5">
            <a:extLst>
              <a:ext uri="{FF2B5EF4-FFF2-40B4-BE49-F238E27FC236}">
                <a16:creationId xmlns:a16="http://schemas.microsoft.com/office/drawing/2014/main" id="{140EE3F0-3E82-4264-8440-8D84FB532F03}"/>
              </a:ext>
            </a:extLst>
          </p:cNvPr>
          <p:cNvSpPr/>
          <p:nvPr/>
        </p:nvSpPr>
        <p:spPr>
          <a:xfrm rot="10800000">
            <a:off x="4861867" y="3074994"/>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5593328" y="2979609"/>
            <a:ext cx="2364750"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Select schedule to view</a:t>
            </a:r>
          </a:p>
        </p:txBody>
      </p:sp>
    </p:spTree>
    <p:extLst>
      <p:ext uri="{BB962C8B-B14F-4D97-AF65-F5344CB8AC3E}">
        <p14:creationId xmlns:p14="http://schemas.microsoft.com/office/powerpoint/2010/main" val="78526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442986-ED29-4026-ADD7-9A8024F8949C}"/>
              </a:ext>
            </a:extLst>
          </p:cNvPr>
          <p:cNvPicPr>
            <a:picLocks noChangeAspect="1"/>
          </p:cNvPicPr>
          <p:nvPr/>
        </p:nvPicPr>
        <p:blipFill>
          <a:blip r:embed="rId3"/>
          <a:stretch>
            <a:fillRect/>
          </a:stretch>
        </p:blipFill>
        <p:spPr>
          <a:xfrm>
            <a:off x="434109" y="911729"/>
            <a:ext cx="9245599" cy="4639251"/>
          </a:xfrm>
          <a:prstGeom prst="rect">
            <a:avLst/>
          </a:prstGeom>
        </p:spPr>
      </p:pic>
      <p:sp>
        <p:nvSpPr>
          <p:cNvPr id="8" name="Arrow: Right 7">
            <a:extLst>
              <a:ext uri="{FF2B5EF4-FFF2-40B4-BE49-F238E27FC236}">
                <a16:creationId xmlns:a16="http://schemas.microsoft.com/office/drawing/2014/main" id="{3BCABB69-1ECF-4809-A99C-23964C386F2E}"/>
              </a:ext>
            </a:extLst>
          </p:cNvPr>
          <p:cNvSpPr/>
          <p:nvPr/>
        </p:nvSpPr>
        <p:spPr>
          <a:xfrm rot="10800000">
            <a:off x="2301262" y="3462209"/>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DCB937F4-40B8-4B21-B72A-849C1F5725E1}"/>
              </a:ext>
            </a:extLst>
          </p:cNvPr>
          <p:cNvSpPr txBox="1"/>
          <p:nvPr/>
        </p:nvSpPr>
        <p:spPr>
          <a:xfrm>
            <a:off x="3014251" y="3385296"/>
            <a:ext cx="149271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Print schedule</a:t>
            </a:r>
          </a:p>
        </p:txBody>
      </p:sp>
    </p:spTree>
    <p:extLst>
      <p:ext uri="{BB962C8B-B14F-4D97-AF65-F5344CB8AC3E}">
        <p14:creationId xmlns:p14="http://schemas.microsoft.com/office/powerpoint/2010/main" val="371757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52B906E-8E7F-47B9-8900-412278742945}"/>
              </a:ext>
            </a:extLst>
          </p:cNvPr>
          <p:cNvPicPr>
            <a:picLocks noChangeAspect="1"/>
          </p:cNvPicPr>
          <p:nvPr/>
        </p:nvPicPr>
        <p:blipFill>
          <a:blip r:embed="rId3"/>
          <a:stretch>
            <a:fillRect/>
          </a:stretch>
        </p:blipFill>
        <p:spPr>
          <a:xfrm>
            <a:off x="434109" y="911729"/>
            <a:ext cx="9245599" cy="4639251"/>
          </a:xfrm>
          <a:prstGeom prst="rect">
            <a:avLst/>
          </a:prstGeom>
        </p:spPr>
      </p:pic>
      <p:sp>
        <p:nvSpPr>
          <p:cNvPr id="10" name="TextBox 9">
            <a:extLst>
              <a:ext uri="{FF2B5EF4-FFF2-40B4-BE49-F238E27FC236}">
                <a16:creationId xmlns:a16="http://schemas.microsoft.com/office/drawing/2014/main" id="{7CD5D617-4862-4643-95EE-C164F0C45159}"/>
              </a:ext>
            </a:extLst>
          </p:cNvPr>
          <p:cNvSpPr txBox="1"/>
          <p:nvPr/>
        </p:nvSpPr>
        <p:spPr>
          <a:xfrm>
            <a:off x="1395646" y="5607717"/>
            <a:ext cx="519885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school can configure conferences so the teacher</a:t>
            </a:r>
          </a:p>
          <a:p>
            <a:r>
              <a:rPr lang="en-CA" sz="1600" dirty="0">
                <a:solidFill>
                  <a:schemeClr val="accent2">
                    <a:lumMod val="75000"/>
                  </a:schemeClr>
                </a:solidFill>
              </a:rPr>
              <a:t>can remove the check to make a time slot unavailable</a:t>
            </a:r>
          </a:p>
        </p:txBody>
      </p:sp>
      <p:sp>
        <p:nvSpPr>
          <p:cNvPr id="11" name="Arrow: Bent 10">
            <a:extLst>
              <a:ext uri="{FF2B5EF4-FFF2-40B4-BE49-F238E27FC236}">
                <a16:creationId xmlns:a16="http://schemas.microsoft.com/office/drawing/2014/main" id="{AB75636C-B76B-4A6D-968F-F9AD2A9FEB58}"/>
              </a:ext>
            </a:extLst>
          </p:cNvPr>
          <p:cNvSpPr/>
          <p:nvPr/>
        </p:nvSpPr>
        <p:spPr>
          <a:xfrm rot="16200000">
            <a:off x="870246" y="5327805"/>
            <a:ext cx="494237" cy="464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Arrow: Bent 13">
            <a:extLst>
              <a:ext uri="{FF2B5EF4-FFF2-40B4-BE49-F238E27FC236}">
                <a16:creationId xmlns:a16="http://schemas.microsoft.com/office/drawing/2014/main" id="{7D0A9A1E-0167-4994-B903-5CDEC27F5724}"/>
              </a:ext>
            </a:extLst>
          </p:cNvPr>
          <p:cNvSpPr/>
          <p:nvPr/>
        </p:nvSpPr>
        <p:spPr>
          <a:xfrm rot="5400000" flipV="1">
            <a:off x="4979755" y="4056121"/>
            <a:ext cx="1086883" cy="4067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TextBox 14">
            <a:extLst>
              <a:ext uri="{FF2B5EF4-FFF2-40B4-BE49-F238E27FC236}">
                <a16:creationId xmlns:a16="http://schemas.microsoft.com/office/drawing/2014/main" id="{D7A38572-EAD2-4BC7-8767-8C8F4D13024C}"/>
              </a:ext>
            </a:extLst>
          </p:cNvPr>
          <p:cNvSpPr txBox="1"/>
          <p:nvPr/>
        </p:nvSpPr>
        <p:spPr>
          <a:xfrm>
            <a:off x="5877537" y="3145860"/>
            <a:ext cx="4645891"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Optional parent question/comment</a:t>
            </a:r>
          </a:p>
          <a:p>
            <a:r>
              <a:rPr lang="en-CA" sz="1600" dirty="0">
                <a:solidFill>
                  <a:schemeClr val="accent2">
                    <a:lumMod val="75000"/>
                  </a:schemeClr>
                </a:solidFill>
              </a:rPr>
              <a:t>shows if you hover over icon. Parents who want a virtual or telephone conference will indicate that here.</a:t>
            </a:r>
          </a:p>
        </p:txBody>
      </p:sp>
      <p:pic>
        <p:nvPicPr>
          <p:cNvPr id="22" name="Picture 21">
            <a:extLst>
              <a:ext uri="{FF2B5EF4-FFF2-40B4-BE49-F238E27FC236}">
                <a16:creationId xmlns:a16="http://schemas.microsoft.com/office/drawing/2014/main" id="{A2597B28-7599-4600-95A9-0DD212E412C4}"/>
              </a:ext>
            </a:extLst>
          </p:cNvPr>
          <p:cNvPicPr>
            <a:picLocks noChangeAspect="1"/>
          </p:cNvPicPr>
          <p:nvPr/>
        </p:nvPicPr>
        <p:blipFill>
          <a:blip r:embed="rId4"/>
          <a:stretch>
            <a:fillRect/>
          </a:stretch>
        </p:blipFill>
        <p:spPr>
          <a:xfrm>
            <a:off x="5444596" y="5065207"/>
            <a:ext cx="148732" cy="144102"/>
          </a:xfrm>
          <a:prstGeom prst="rect">
            <a:avLst/>
          </a:prstGeom>
        </p:spPr>
      </p:pic>
      <p:sp>
        <p:nvSpPr>
          <p:cNvPr id="23" name="Callout: Line 22">
            <a:extLst>
              <a:ext uri="{FF2B5EF4-FFF2-40B4-BE49-F238E27FC236}">
                <a16:creationId xmlns:a16="http://schemas.microsoft.com/office/drawing/2014/main" id="{EA1A2CF2-BE76-42D4-9C32-B7B10F889017}"/>
              </a:ext>
            </a:extLst>
          </p:cNvPr>
          <p:cNvSpPr/>
          <p:nvPr/>
        </p:nvSpPr>
        <p:spPr>
          <a:xfrm>
            <a:off x="5818990" y="4697218"/>
            <a:ext cx="1634756" cy="512091"/>
          </a:xfrm>
          <a:prstGeom prst="borderCallout1">
            <a:avLst>
              <a:gd name="adj1" fmla="val 43850"/>
              <a:gd name="adj2" fmla="val -2548"/>
              <a:gd name="adj3" fmla="val 48577"/>
              <a:gd name="adj4" fmla="val -15354"/>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latin typeface="Calibri" panose="020F0502020204030204" pitchFamily="34" charset="0"/>
                <a:cs typeface="Calibri" panose="020F0502020204030204" pitchFamily="34" charset="0"/>
              </a:rPr>
              <a:t>Can we take a few minutes to discuss Lawson’s recent project work?</a:t>
            </a:r>
          </a:p>
        </p:txBody>
      </p:sp>
      <p:sp>
        <p:nvSpPr>
          <p:cNvPr id="3" name="Rectangle: Rounded Corners 2">
            <a:extLst>
              <a:ext uri="{FF2B5EF4-FFF2-40B4-BE49-F238E27FC236}">
                <a16:creationId xmlns:a16="http://schemas.microsoft.com/office/drawing/2014/main" id="{1F13331B-989B-4027-8DC2-07DBD5B647B5}"/>
              </a:ext>
            </a:extLst>
          </p:cNvPr>
          <p:cNvSpPr/>
          <p:nvPr/>
        </p:nvSpPr>
        <p:spPr>
          <a:xfrm>
            <a:off x="5726548" y="4660274"/>
            <a:ext cx="1801088" cy="61557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636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Parent Booking Process</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108065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1476C3B-18D8-497A-BAE7-56957097BBDE}"/>
              </a:ext>
            </a:extLst>
          </p:cNvPr>
          <p:cNvPicPr>
            <a:picLocks noChangeAspect="1"/>
          </p:cNvPicPr>
          <p:nvPr/>
        </p:nvPicPr>
        <p:blipFill>
          <a:blip r:embed="rId3"/>
          <a:stretch>
            <a:fillRect/>
          </a:stretch>
        </p:blipFill>
        <p:spPr>
          <a:xfrm>
            <a:off x="434109" y="911729"/>
            <a:ext cx="9245599" cy="4639251"/>
          </a:xfrm>
          <a:prstGeom prst="rect">
            <a:avLst/>
          </a:prstGeom>
        </p:spPr>
      </p:pic>
      <p:sp>
        <p:nvSpPr>
          <p:cNvPr id="6" name="Arrow: Right 5">
            <a:extLst>
              <a:ext uri="{FF2B5EF4-FFF2-40B4-BE49-F238E27FC236}">
                <a16:creationId xmlns:a16="http://schemas.microsoft.com/office/drawing/2014/main" id="{140EE3F0-3E82-4264-8440-8D84FB532F03}"/>
              </a:ext>
            </a:extLst>
          </p:cNvPr>
          <p:cNvSpPr/>
          <p:nvPr/>
        </p:nvSpPr>
        <p:spPr>
          <a:xfrm rot="5400000">
            <a:off x="7660242" y="4284074"/>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8919724" y="5351344"/>
            <a:ext cx="2670983"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CANCEL APPT. will remove the booking and alert the parent of the cancellation</a:t>
            </a:r>
          </a:p>
        </p:txBody>
      </p:sp>
      <p:sp>
        <p:nvSpPr>
          <p:cNvPr id="9" name="TextBox 8">
            <a:extLst>
              <a:ext uri="{FF2B5EF4-FFF2-40B4-BE49-F238E27FC236}">
                <a16:creationId xmlns:a16="http://schemas.microsoft.com/office/drawing/2014/main" id="{DCB937F4-40B8-4B21-B72A-849C1F5725E1}"/>
              </a:ext>
            </a:extLst>
          </p:cNvPr>
          <p:cNvSpPr txBox="1"/>
          <p:nvPr/>
        </p:nvSpPr>
        <p:spPr>
          <a:xfrm>
            <a:off x="3426693" y="4873792"/>
            <a:ext cx="3390220" cy="1077218"/>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ADD button allows you to invite another available staff member  to the appointment and places the appointment in their schedule</a:t>
            </a:r>
          </a:p>
        </p:txBody>
      </p:sp>
      <p:sp>
        <p:nvSpPr>
          <p:cNvPr id="11" name="Arrow: Bent 10">
            <a:extLst>
              <a:ext uri="{FF2B5EF4-FFF2-40B4-BE49-F238E27FC236}">
                <a16:creationId xmlns:a16="http://schemas.microsoft.com/office/drawing/2014/main" id="{AB75636C-B76B-4A6D-968F-F9AD2A9FEB58}"/>
              </a:ext>
            </a:extLst>
          </p:cNvPr>
          <p:cNvSpPr/>
          <p:nvPr/>
        </p:nvSpPr>
        <p:spPr>
          <a:xfrm rot="16200000">
            <a:off x="8262526" y="5474336"/>
            <a:ext cx="609041" cy="524418"/>
          </a:xfrm>
          <a:prstGeom prst="bentArrow">
            <a:avLst>
              <a:gd name="adj1" fmla="val 25000"/>
              <a:gd name="adj2" fmla="val 2599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TextBox 14">
            <a:extLst>
              <a:ext uri="{FF2B5EF4-FFF2-40B4-BE49-F238E27FC236}">
                <a16:creationId xmlns:a16="http://schemas.microsoft.com/office/drawing/2014/main" id="{D7A38572-EAD2-4BC7-8767-8C8F4D13024C}"/>
              </a:ext>
            </a:extLst>
          </p:cNvPr>
          <p:cNvSpPr txBox="1"/>
          <p:nvPr/>
        </p:nvSpPr>
        <p:spPr>
          <a:xfrm>
            <a:off x="6205419" y="3445289"/>
            <a:ext cx="3659021" cy="584775"/>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Use BOOK button only if you are booking an appointment for a parent</a:t>
            </a:r>
          </a:p>
        </p:txBody>
      </p:sp>
      <p:sp>
        <p:nvSpPr>
          <p:cNvPr id="20" name="Arrow: Right 19">
            <a:extLst>
              <a:ext uri="{FF2B5EF4-FFF2-40B4-BE49-F238E27FC236}">
                <a16:creationId xmlns:a16="http://schemas.microsoft.com/office/drawing/2014/main" id="{420CC28D-C4C7-4575-904A-54D7E40DBD85}"/>
              </a:ext>
            </a:extLst>
          </p:cNvPr>
          <p:cNvSpPr/>
          <p:nvPr/>
        </p:nvSpPr>
        <p:spPr>
          <a:xfrm>
            <a:off x="6907381" y="5239606"/>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851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090009-A104-4668-8A38-0D86B0301C3D}"/>
              </a:ext>
            </a:extLst>
          </p:cNvPr>
          <p:cNvPicPr>
            <a:picLocks noChangeAspect="1"/>
          </p:cNvPicPr>
          <p:nvPr/>
        </p:nvPicPr>
        <p:blipFill>
          <a:blip r:embed="rId3"/>
          <a:stretch>
            <a:fillRect/>
          </a:stretch>
        </p:blipFill>
        <p:spPr>
          <a:xfrm>
            <a:off x="129309" y="864958"/>
            <a:ext cx="9707418" cy="3851784"/>
          </a:xfrm>
          <a:prstGeom prst="rect">
            <a:avLst/>
          </a:prstGeom>
        </p:spPr>
      </p:pic>
      <p:sp>
        <p:nvSpPr>
          <p:cNvPr id="8" name="Arrow: Right 7">
            <a:extLst>
              <a:ext uri="{FF2B5EF4-FFF2-40B4-BE49-F238E27FC236}">
                <a16:creationId xmlns:a16="http://schemas.microsoft.com/office/drawing/2014/main" id="{881B93E6-C720-4D8A-93CB-785D44745350}"/>
              </a:ext>
            </a:extLst>
          </p:cNvPr>
          <p:cNvSpPr/>
          <p:nvPr/>
        </p:nvSpPr>
        <p:spPr>
          <a:xfrm rot="16200000">
            <a:off x="8560956" y="1920008"/>
            <a:ext cx="1886529" cy="25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163CF80-E5B6-4167-8A03-15A3D2773BF7}"/>
              </a:ext>
            </a:extLst>
          </p:cNvPr>
          <p:cNvSpPr txBox="1"/>
          <p:nvPr/>
        </p:nvSpPr>
        <p:spPr>
          <a:xfrm>
            <a:off x="7702174" y="3109980"/>
            <a:ext cx="2134553"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Log out when exiting</a:t>
            </a:r>
          </a:p>
        </p:txBody>
      </p:sp>
    </p:spTree>
    <p:extLst>
      <p:ext uri="{BB962C8B-B14F-4D97-AF65-F5344CB8AC3E}">
        <p14:creationId xmlns:p14="http://schemas.microsoft.com/office/powerpoint/2010/main" val="2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80C0A3-2FDE-461E-9EC2-D3C5EEFC0410}"/>
              </a:ext>
            </a:extLst>
          </p:cNvPr>
          <p:cNvPicPr>
            <a:picLocks noChangeAspect="1"/>
          </p:cNvPicPr>
          <p:nvPr/>
        </p:nvPicPr>
        <p:blipFill>
          <a:blip r:embed="rId2"/>
          <a:stretch>
            <a:fillRect/>
          </a:stretch>
        </p:blipFill>
        <p:spPr>
          <a:xfrm>
            <a:off x="417728" y="618836"/>
            <a:ext cx="9097408" cy="4304362"/>
          </a:xfrm>
          <a:prstGeom prst="rect">
            <a:avLst/>
          </a:prstGeom>
        </p:spPr>
      </p:pic>
      <p:sp>
        <p:nvSpPr>
          <p:cNvPr id="5" name="Rectangle: Rounded Corners 4">
            <a:extLst>
              <a:ext uri="{FF2B5EF4-FFF2-40B4-BE49-F238E27FC236}">
                <a16:creationId xmlns:a16="http://schemas.microsoft.com/office/drawing/2014/main" id="{D2D55AC6-6EC8-4EA8-AEAE-3C3F89DB4A6D}"/>
              </a:ext>
            </a:extLst>
          </p:cNvPr>
          <p:cNvSpPr/>
          <p:nvPr/>
        </p:nvSpPr>
        <p:spPr>
          <a:xfrm>
            <a:off x="5375564" y="3694545"/>
            <a:ext cx="2050472" cy="1080655"/>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E1129494-28C9-4888-B252-160E036AEE82}"/>
              </a:ext>
            </a:extLst>
          </p:cNvPr>
          <p:cNvSpPr txBox="1"/>
          <p:nvPr/>
        </p:nvSpPr>
        <p:spPr>
          <a:xfrm>
            <a:off x="3195782" y="5116945"/>
            <a:ext cx="4359564" cy="923330"/>
          </a:xfrm>
          <a:prstGeom prst="rect">
            <a:avLst/>
          </a:prstGeom>
          <a:solidFill>
            <a:schemeClr val="accent2">
              <a:lumMod val="40000"/>
              <a:lumOff val="60000"/>
            </a:schemeClr>
          </a:solidFill>
          <a:ln>
            <a:solidFill>
              <a:schemeClr val="accent1">
                <a:shade val="50000"/>
              </a:schemeClr>
            </a:solidFill>
          </a:ln>
        </p:spPr>
        <p:txBody>
          <a:bodyPr wrap="square" rtlCol="0">
            <a:spAutoFit/>
          </a:bodyPr>
          <a:lstStyle/>
          <a:p>
            <a:r>
              <a:rPr lang="en-CA" dirty="0"/>
              <a:t>Parents first need to create an account then can log in with the username and password they set.</a:t>
            </a:r>
          </a:p>
        </p:txBody>
      </p:sp>
      <p:sp>
        <p:nvSpPr>
          <p:cNvPr id="10" name="Arrow: Curved Left 9">
            <a:extLst>
              <a:ext uri="{FF2B5EF4-FFF2-40B4-BE49-F238E27FC236}">
                <a16:creationId xmlns:a16="http://schemas.microsoft.com/office/drawing/2014/main" id="{888E5B87-A069-484B-B695-9EB1FC953BAC}"/>
              </a:ext>
            </a:extLst>
          </p:cNvPr>
          <p:cNvSpPr/>
          <p:nvPr/>
        </p:nvSpPr>
        <p:spPr>
          <a:xfrm flipV="1">
            <a:off x="7676259" y="3428998"/>
            <a:ext cx="1403085" cy="214514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1504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35E889-5E10-4AC8-A723-44A463EEA023}"/>
              </a:ext>
            </a:extLst>
          </p:cNvPr>
          <p:cNvGrpSpPr/>
          <p:nvPr/>
        </p:nvGrpSpPr>
        <p:grpSpPr>
          <a:xfrm>
            <a:off x="775063" y="1043459"/>
            <a:ext cx="8295682" cy="4468342"/>
            <a:chOff x="775063" y="1311311"/>
            <a:chExt cx="8295682" cy="4468342"/>
          </a:xfrm>
        </p:grpSpPr>
        <p:pic>
          <p:nvPicPr>
            <p:cNvPr id="5" name="Picture 4">
              <a:extLst>
                <a:ext uri="{FF2B5EF4-FFF2-40B4-BE49-F238E27FC236}">
                  <a16:creationId xmlns:a16="http://schemas.microsoft.com/office/drawing/2014/main" id="{6FC07E63-E966-42B0-8FD5-9824201BB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3" y="1311311"/>
              <a:ext cx="8295682" cy="4468342"/>
            </a:xfrm>
            <a:prstGeom prst="rect">
              <a:avLst/>
            </a:prstGeom>
          </p:spPr>
        </p:pic>
        <p:sp>
          <p:nvSpPr>
            <p:cNvPr id="2" name="TextBox 1">
              <a:extLst>
                <a:ext uri="{FF2B5EF4-FFF2-40B4-BE49-F238E27FC236}">
                  <a16:creationId xmlns:a16="http://schemas.microsoft.com/office/drawing/2014/main" id="{3A026446-FFC8-44B4-A1FB-4AD924EC51EF}"/>
                </a:ext>
              </a:extLst>
            </p:cNvPr>
            <p:cNvSpPr txBox="1"/>
            <p:nvPr/>
          </p:nvSpPr>
          <p:spPr>
            <a:xfrm>
              <a:off x="1524001" y="2464525"/>
              <a:ext cx="6505303" cy="584775"/>
            </a:xfrm>
            <a:prstGeom prst="rect">
              <a:avLst/>
            </a:prstGeom>
            <a:solidFill>
              <a:schemeClr val="bg1"/>
            </a:solidFill>
          </p:spPr>
          <p:txBody>
            <a:bodyPr wrap="square" rtlCol="0">
              <a:spAutoFit/>
            </a:bodyPr>
            <a:lstStyle/>
            <a:p>
              <a:r>
                <a:rPr lang="en-CA" sz="1600" dirty="0"/>
                <a:t>The Memorial School Conference Manager </a:t>
              </a:r>
            </a:p>
            <a:p>
              <a:r>
                <a:rPr lang="en-CA" sz="1600" dirty="0"/>
                <a:t>is open for booking</a:t>
              </a:r>
            </a:p>
          </p:txBody>
        </p:sp>
        <p:sp>
          <p:nvSpPr>
            <p:cNvPr id="3" name="Rectangle 2">
              <a:extLst>
                <a:ext uri="{FF2B5EF4-FFF2-40B4-BE49-F238E27FC236}">
                  <a16:creationId xmlns:a16="http://schemas.microsoft.com/office/drawing/2014/main" id="{6C178884-6E29-4D05-8F7E-1F109A418C17}"/>
                </a:ext>
              </a:extLst>
            </p:cNvPr>
            <p:cNvSpPr/>
            <p:nvPr/>
          </p:nvSpPr>
          <p:spPr>
            <a:xfrm>
              <a:off x="1323703" y="1463040"/>
              <a:ext cx="6827520" cy="357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172F1CA-8E49-4945-AADF-4CF727B01F58}"/>
                </a:ext>
              </a:extLst>
            </p:cNvPr>
            <p:cNvSpPr txBox="1"/>
            <p:nvPr/>
          </p:nvSpPr>
          <p:spPr>
            <a:xfrm>
              <a:off x="6336152" y="3144905"/>
              <a:ext cx="2189018" cy="261610"/>
            </a:xfrm>
            <a:prstGeom prst="rect">
              <a:avLst/>
            </a:prstGeom>
            <a:solidFill>
              <a:schemeClr val="bg1"/>
            </a:solidFill>
          </p:spPr>
          <p:txBody>
            <a:bodyPr wrap="square" rtlCol="0">
              <a:spAutoFit/>
            </a:bodyPr>
            <a:lstStyle/>
            <a:p>
              <a:r>
                <a:rPr lang="en-CA" sz="1100" dirty="0"/>
                <a:t>April 9, 2022  12:05 AM</a:t>
              </a:r>
            </a:p>
          </p:txBody>
        </p:sp>
        <p:sp>
          <p:nvSpPr>
            <p:cNvPr id="6" name="TextBox 5">
              <a:extLst>
                <a:ext uri="{FF2B5EF4-FFF2-40B4-BE49-F238E27FC236}">
                  <a16:creationId xmlns:a16="http://schemas.microsoft.com/office/drawing/2014/main" id="{1A3A737A-4B1E-4003-A081-4868A7D11EF7}"/>
                </a:ext>
              </a:extLst>
            </p:cNvPr>
            <p:cNvSpPr txBox="1"/>
            <p:nvPr/>
          </p:nvSpPr>
          <p:spPr>
            <a:xfrm>
              <a:off x="1524001" y="3545482"/>
              <a:ext cx="6740435" cy="1785104"/>
            </a:xfrm>
            <a:prstGeom prst="rect">
              <a:avLst/>
            </a:prstGeom>
            <a:solidFill>
              <a:schemeClr val="bg1"/>
            </a:solidFill>
          </p:spPr>
          <p:txBody>
            <a:bodyPr wrap="square" rtlCol="0">
              <a:spAutoFit/>
            </a:bodyPr>
            <a:lstStyle/>
            <a:p>
              <a:r>
                <a:rPr lang="en-CA" sz="1100" dirty="0">
                  <a:latin typeface="Calibri" panose="020F0502020204030204" pitchFamily="34" charset="0"/>
                  <a:cs typeface="Calibri" panose="020F0502020204030204" pitchFamily="34" charset="0"/>
                </a:rPr>
                <a:t>Memorial School is using the Conference Manager to schedule parent conferences. This email is to inform you that the </a:t>
              </a:r>
              <a:r>
                <a:rPr lang="en-CA" sz="1100" b="1" dirty="0">
                  <a:latin typeface="Calibri" panose="020F0502020204030204" pitchFamily="34" charset="0"/>
                  <a:cs typeface="Calibri" panose="020F0502020204030204" pitchFamily="34" charset="0"/>
                </a:rPr>
                <a:t>system will open on Wednesday April 10, 2022 at 8:00 AM.</a:t>
              </a:r>
              <a:endParaRPr lang="en-CA" sz="1100" dirty="0">
                <a:latin typeface="Calibri" panose="020F0502020204030204" pitchFamily="34" charset="0"/>
                <a:cs typeface="Calibri" panose="020F0502020204030204" pitchFamily="34" charset="0"/>
              </a:endParaRP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The system will close on </a:t>
              </a:r>
              <a:r>
                <a:rPr lang="en-CA" sz="1100" b="1" dirty="0">
                  <a:latin typeface="Calibri" panose="020F0502020204030204" pitchFamily="34" charset="0"/>
                  <a:cs typeface="Calibri" panose="020F0502020204030204" pitchFamily="34" charset="0"/>
                </a:rPr>
                <a:t>Friday April 29, 2022 at 3:00 AM</a:t>
              </a: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You can access the Conference Manager by logging in at:</a:t>
              </a:r>
            </a:p>
            <a:p>
              <a:r>
                <a:rPr lang="en-CA" sz="1100" b="1" dirty="0">
                  <a:solidFill>
                    <a:srgbClr val="0070C0"/>
                  </a:solidFill>
                  <a:latin typeface="Calibri" panose="020F0502020204030204" pitchFamily="34" charset="0"/>
                  <a:cs typeface="Calibri" panose="020F0502020204030204" pitchFamily="34" charset="0"/>
                </a:rPr>
                <a:t>https://memorial.schoolsoft.com </a:t>
              </a:r>
            </a:p>
            <a:p>
              <a:endParaRPr lang="en-CA" sz="1100" b="1" dirty="0">
                <a:solidFill>
                  <a:srgbClr val="0070C0"/>
                </a:solidFill>
                <a:latin typeface="Calibri" panose="020F0502020204030204" pitchFamily="34" charset="0"/>
                <a:cs typeface="Calibri" panose="020F0502020204030204" pitchFamily="34" charset="0"/>
              </a:endParaRPr>
            </a:p>
            <a:p>
              <a:endParaRPr lang="en-CA" sz="1100" b="1" dirty="0">
                <a:solidFill>
                  <a:srgbClr val="0070C0"/>
                </a:solidFill>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Please do not reply to this email. If you wish to contact the school, you can reach Heather Fox at 408-555-1212</a:t>
              </a:r>
            </a:p>
          </p:txBody>
        </p:sp>
      </p:grpSp>
      <p:sp>
        <p:nvSpPr>
          <p:cNvPr id="8" name="TextBox 7">
            <a:extLst>
              <a:ext uri="{FF2B5EF4-FFF2-40B4-BE49-F238E27FC236}">
                <a16:creationId xmlns:a16="http://schemas.microsoft.com/office/drawing/2014/main" id="{BF60DEEF-29DB-46F4-B869-EF1F70D7D335}"/>
              </a:ext>
            </a:extLst>
          </p:cNvPr>
          <p:cNvSpPr txBox="1"/>
          <p:nvPr/>
        </p:nvSpPr>
        <p:spPr>
          <a:xfrm>
            <a:off x="2116579" y="5665985"/>
            <a:ext cx="5320146" cy="646331"/>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If the parent has an account with an email is sent when the conference round opens for booking.</a:t>
            </a:r>
          </a:p>
        </p:txBody>
      </p:sp>
    </p:spTree>
    <p:extLst>
      <p:ext uri="{BB962C8B-B14F-4D97-AF65-F5344CB8AC3E}">
        <p14:creationId xmlns:p14="http://schemas.microsoft.com/office/powerpoint/2010/main" val="197402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67B1C6A-263D-41E6-A203-F9E66850739B}"/>
              </a:ext>
            </a:extLst>
          </p:cNvPr>
          <p:cNvGrpSpPr/>
          <p:nvPr/>
        </p:nvGrpSpPr>
        <p:grpSpPr>
          <a:xfrm>
            <a:off x="350982" y="550861"/>
            <a:ext cx="9169617" cy="4593793"/>
            <a:chOff x="350982" y="550861"/>
            <a:chExt cx="9169617" cy="4593793"/>
          </a:xfrm>
        </p:grpSpPr>
        <p:pic>
          <p:nvPicPr>
            <p:cNvPr id="8" name="Picture 7">
              <a:extLst>
                <a:ext uri="{FF2B5EF4-FFF2-40B4-BE49-F238E27FC236}">
                  <a16:creationId xmlns:a16="http://schemas.microsoft.com/office/drawing/2014/main" id="{C6D65D06-1DC3-4278-8D43-463FBBC8B688}"/>
                </a:ext>
              </a:extLst>
            </p:cNvPr>
            <p:cNvPicPr>
              <a:picLocks noChangeAspect="1"/>
            </p:cNvPicPr>
            <p:nvPr/>
          </p:nvPicPr>
          <p:blipFill>
            <a:blip r:embed="rId3"/>
            <a:stretch>
              <a:fillRect/>
            </a:stretch>
          </p:blipFill>
          <p:spPr>
            <a:xfrm>
              <a:off x="350982" y="550861"/>
              <a:ext cx="9169617" cy="4593793"/>
            </a:xfrm>
            <a:prstGeom prst="rect">
              <a:avLst/>
            </a:prstGeom>
          </p:spPr>
        </p:pic>
        <p:sp>
          <p:nvSpPr>
            <p:cNvPr id="9" name="Rectangle 8">
              <a:extLst>
                <a:ext uri="{FF2B5EF4-FFF2-40B4-BE49-F238E27FC236}">
                  <a16:creationId xmlns:a16="http://schemas.microsoft.com/office/drawing/2014/main" id="{5AE5591D-F326-4F12-AAA7-65B91CE66842}"/>
                </a:ext>
              </a:extLst>
            </p:cNvPr>
            <p:cNvSpPr/>
            <p:nvPr/>
          </p:nvSpPr>
          <p:spPr>
            <a:xfrm>
              <a:off x="1034472" y="606280"/>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a:extLst>
              <a:ext uri="{FF2B5EF4-FFF2-40B4-BE49-F238E27FC236}">
                <a16:creationId xmlns:a16="http://schemas.microsoft.com/office/drawing/2014/main" id="{A61572BD-C990-4715-9282-84C4DDD7E32F}"/>
              </a:ext>
            </a:extLst>
          </p:cNvPr>
          <p:cNvSpPr txBox="1"/>
          <p:nvPr/>
        </p:nvSpPr>
        <p:spPr>
          <a:xfrm>
            <a:off x="4200453" y="4682989"/>
            <a:ext cx="4786529" cy="1200329"/>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Once logged in the parent starts the booking process by using the conference session drop down list and selecting the date they are interested in making a booking</a:t>
            </a:r>
          </a:p>
        </p:txBody>
      </p:sp>
    </p:spTree>
    <p:extLst>
      <p:ext uri="{BB962C8B-B14F-4D97-AF65-F5344CB8AC3E}">
        <p14:creationId xmlns:p14="http://schemas.microsoft.com/office/powerpoint/2010/main" val="161752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6392FC-F18E-4B72-9A9C-189F2532DEC2}"/>
              </a:ext>
            </a:extLst>
          </p:cNvPr>
          <p:cNvPicPr>
            <a:picLocks noChangeAspect="1"/>
          </p:cNvPicPr>
          <p:nvPr/>
        </p:nvPicPr>
        <p:blipFill>
          <a:blip r:embed="rId3"/>
          <a:stretch>
            <a:fillRect/>
          </a:stretch>
        </p:blipFill>
        <p:spPr>
          <a:xfrm>
            <a:off x="434108" y="775854"/>
            <a:ext cx="9192679" cy="4805127"/>
          </a:xfrm>
          <a:prstGeom prst="rect">
            <a:avLst/>
          </a:prstGeom>
        </p:spPr>
      </p:pic>
    </p:spTree>
    <p:extLst>
      <p:ext uri="{BB962C8B-B14F-4D97-AF65-F5344CB8AC3E}">
        <p14:creationId xmlns:p14="http://schemas.microsoft.com/office/powerpoint/2010/main" val="387101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A0BFF1-F4B7-4E30-92A3-51155A2D662D}"/>
              </a:ext>
            </a:extLst>
          </p:cNvPr>
          <p:cNvGrpSpPr/>
          <p:nvPr/>
        </p:nvGrpSpPr>
        <p:grpSpPr>
          <a:xfrm>
            <a:off x="387927" y="623496"/>
            <a:ext cx="9188350" cy="4548868"/>
            <a:chOff x="387927" y="623496"/>
            <a:chExt cx="9188350" cy="4548868"/>
          </a:xfrm>
        </p:grpSpPr>
        <p:pic>
          <p:nvPicPr>
            <p:cNvPr id="9" name="Picture 8">
              <a:extLst>
                <a:ext uri="{FF2B5EF4-FFF2-40B4-BE49-F238E27FC236}">
                  <a16:creationId xmlns:a16="http://schemas.microsoft.com/office/drawing/2014/main" id="{D62C633E-00DB-4DAC-9AAD-EA16BFCB723A}"/>
                </a:ext>
              </a:extLst>
            </p:cNvPr>
            <p:cNvPicPr>
              <a:picLocks noChangeAspect="1"/>
            </p:cNvPicPr>
            <p:nvPr/>
          </p:nvPicPr>
          <p:blipFill>
            <a:blip r:embed="rId3"/>
            <a:stretch>
              <a:fillRect/>
            </a:stretch>
          </p:blipFill>
          <p:spPr>
            <a:xfrm>
              <a:off x="387927" y="623496"/>
              <a:ext cx="9188350" cy="4548868"/>
            </a:xfrm>
            <a:prstGeom prst="rect">
              <a:avLst/>
            </a:prstGeom>
          </p:spPr>
        </p:pic>
        <p:sp>
          <p:nvSpPr>
            <p:cNvPr id="10" name="Rectangle 9">
              <a:extLst>
                <a:ext uri="{FF2B5EF4-FFF2-40B4-BE49-F238E27FC236}">
                  <a16:creationId xmlns:a16="http://schemas.microsoft.com/office/drawing/2014/main" id="{FC893010-6416-4E88-9909-C3EEB8CA1BD7}"/>
                </a:ext>
              </a:extLst>
            </p:cNvPr>
            <p:cNvSpPr/>
            <p:nvPr/>
          </p:nvSpPr>
          <p:spPr>
            <a:xfrm>
              <a:off x="1062180" y="661696"/>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07990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93DF4B-D94C-4B80-9495-819AE9C12134}"/>
              </a:ext>
            </a:extLst>
          </p:cNvPr>
          <p:cNvPicPr>
            <a:picLocks noChangeAspect="1"/>
          </p:cNvPicPr>
          <p:nvPr/>
        </p:nvPicPr>
        <p:blipFill>
          <a:blip r:embed="rId3"/>
          <a:stretch>
            <a:fillRect/>
          </a:stretch>
        </p:blipFill>
        <p:spPr>
          <a:xfrm>
            <a:off x="350985" y="539640"/>
            <a:ext cx="9264073" cy="5127017"/>
          </a:xfrm>
          <a:prstGeom prst="rect">
            <a:avLst/>
          </a:prstGeom>
        </p:spPr>
      </p:pic>
    </p:spTree>
    <p:extLst>
      <p:ext uri="{BB962C8B-B14F-4D97-AF65-F5344CB8AC3E}">
        <p14:creationId xmlns:p14="http://schemas.microsoft.com/office/powerpoint/2010/main" val="205040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D155F58-B0C6-4185-84FE-DEA55BBA3FFB}"/>
              </a:ext>
            </a:extLst>
          </p:cNvPr>
          <p:cNvGrpSpPr/>
          <p:nvPr/>
        </p:nvGrpSpPr>
        <p:grpSpPr>
          <a:xfrm>
            <a:off x="554182" y="676297"/>
            <a:ext cx="9079345" cy="4741700"/>
            <a:chOff x="554182" y="676297"/>
            <a:chExt cx="9079345" cy="4741700"/>
          </a:xfrm>
        </p:grpSpPr>
        <p:pic>
          <p:nvPicPr>
            <p:cNvPr id="3" name="Picture 2">
              <a:extLst>
                <a:ext uri="{FF2B5EF4-FFF2-40B4-BE49-F238E27FC236}">
                  <a16:creationId xmlns:a16="http://schemas.microsoft.com/office/drawing/2014/main" id="{CD60360C-F6D2-46D7-86E6-88272E5C11B2}"/>
                </a:ext>
              </a:extLst>
            </p:cNvPr>
            <p:cNvPicPr>
              <a:picLocks noChangeAspect="1"/>
            </p:cNvPicPr>
            <p:nvPr/>
          </p:nvPicPr>
          <p:blipFill>
            <a:blip r:embed="rId3"/>
            <a:stretch>
              <a:fillRect/>
            </a:stretch>
          </p:blipFill>
          <p:spPr>
            <a:xfrm>
              <a:off x="554182" y="676297"/>
              <a:ext cx="9079345" cy="4741700"/>
            </a:xfrm>
            <a:prstGeom prst="rect">
              <a:avLst/>
            </a:prstGeom>
          </p:spPr>
        </p:pic>
        <p:sp>
          <p:nvSpPr>
            <p:cNvPr id="4" name="Rectangle 3">
              <a:extLst>
                <a:ext uri="{FF2B5EF4-FFF2-40B4-BE49-F238E27FC236}">
                  <a16:creationId xmlns:a16="http://schemas.microsoft.com/office/drawing/2014/main" id="{B66686C3-D8A1-4A8C-8F98-3FAE95A4BE1A}"/>
                </a:ext>
              </a:extLst>
            </p:cNvPr>
            <p:cNvSpPr/>
            <p:nvPr/>
          </p:nvSpPr>
          <p:spPr>
            <a:xfrm>
              <a:off x="1256143" y="726348"/>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 name="TextBox 7">
            <a:extLst>
              <a:ext uri="{FF2B5EF4-FFF2-40B4-BE49-F238E27FC236}">
                <a16:creationId xmlns:a16="http://schemas.microsoft.com/office/drawing/2014/main" id="{601E1377-8A44-4033-BB44-7275412FF380}"/>
              </a:ext>
            </a:extLst>
          </p:cNvPr>
          <p:cNvSpPr txBox="1"/>
          <p:nvPr/>
        </p:nvSpPr>
        <p:spPr>
          <a:xfrm>
            <a:off x="4747490" y="4636655"/>
            <a:ext cx="3512305" cy="923330"/>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1">
                    <a:lumMod val="75000"/>
                  </a:schemeClr>
                </a:solidFill>
              </a:rPr>
              <a:t>Booked conferences show here.</a:t>
            </a:r>
          </a:p>
          <a:p>
            <a:r>
              <a:rPr lang="en-CA" dirty="0">
                <a:solidFill>
                  <a:schemeClr val="accent1">
                    <a:lumMod val="75000"/>
                  </a:schemeClr>
                </a:solidFill>
              </a:rPr>
              <a:t>A confirmation email is also emailed to the parent.</a:t>
            </a:r>
          </a:p>
        </p:txBody>
      </p:sp>
      <p:sp>
        <p:nvSpPr>
          <p:cNvPr id="9" name="Arrow: Bent 8">
            <a:extLst>
              <a:ext uri="{FF2B5EF4-FFF2-40B4-BE49-F238E27FC236}">
                <a16:creationId xmlns:a16="http://schemas.microsoft.com/office/drawing/2014/main" id="{1C8A9D57-9888-44B9-9FC9-DC8C9472D79C}"/>
              </a:ext>
            </a:extLst>
          </p:cNvPr>
          <p:cNvSpPr/>
          <p:nvPr/>
        </p:nvSpPr>
        <p:spPr>
          <a:xfrm rot="16200000" flipV="1">
            <a:off x="8241320" y="4128594"/>
            <a:ext cx="766618" cy="618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8541885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2846</TotalTime>
  <Words>1001</Words>
  <Application>Microsoft Office PowerPoint</Application>
  <PresentationFormat>Widescreen</PresentationFormat>
  <Paragraphs>92</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Wingdings 3</vt:lpstr>
      <vt:lpstr>Trebuchet MS</vt:lpstr>
      <vt:lpstr>Calibri</vt:lpstr>
      <vt:lpstr>Facet</vt:lpstr>
      <vt:lpstr>Conference Manager*</vt:lpstr>
      <vt:lpstr>Parent Booking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Teacher Schedule</vt:lpstr>
      <vt:lpstr>Access the Conference Manager</vt:lpstr>
      <vt:lpstr>Login credentials</vt:lpstr>
      <vt:lpstr>Forgot or can’t find your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Parker</dc:creator>
  <cp:lastModifiedBy>Brant Parker</cp:lastModifiedBy>
  <cp:revision>33</cp:revision>
  <dcterms:created xsi:type="dcterms:W3CDTF">2020-02-04T05:51:31Z</dcterms:created>
  <dcterms:modified xsi:type="dcterms:W3CDTF">2021-09-20T23:28:01Z</dcterms:modified>
</cp:coreProperties>
</file>